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 id="2147483665" r:id="rId3"/>
    <p:sldMasterId id="2147483674" r:id="rId4"/>
    <p:sldMasterId id="2147483677" r:id="rId5"/>
    <p:sldMasterId id="2147483681" r:id="rId6"/>
    <p:sldMasterId id="2147483687" r:id="rId7"/>
  </p:sldMasterIdLst>
  <p:notesMasterIdLst>
    <p:notesMasterId r:id="rId97"/>
  </p:notesMasterIdLst>
  <p:sldIdLst>
    <p:sldId id="1620" r:id="rId8"/>
    <p:sldId id="1621" r:id="rId9"/>
    <p:sldId id="1687" r:id="rId10"/>
    <p:sldId id="1691" r:id="rId11"/>
    <p:sldId id="1693" r:id="rId12"/>
    <p:sldId id="1690" r:id="rId13"/>
    <p:sldId id="1689" r:id="rId14"/>
    <p:sldId id="410" r:id="rId15"/>
    <p:sldId id="412" r:id="rId16"/>
    <p:sldId id="413" r:id="rId17"/>
    <p:sldId id="404" r:id="rId18"/>
    <p:sldId id="1692" r:id="rId19"/>
    <p:sldId id="817" r:id="rId20"/>
    <p:sldId id="1694" r:id="rId21"/>
    <p:sldId id="1695" r:id="rId22"/>
    <p:sldId id="820" r:id="rId23"/>
    <p:sldId id="821" r:id="rId24"/>
    <p:sldId id="1649" r:id="rId25"/>
    <p:sldId id="1648" r:id="rId26"/>
    <p:sldId id="1650" r:id="rId27"/>
    <p:sldId id="1651" r:id="rId28"/>
    <p:sldId id="1688" r:id="rId29"/>
    <p:sldId id="1673" r:id="rId30"/>
    <p:sldId id="1686" r:id="rId31"/>
    <p:sldId id="1654" r:id="rId32"/>
    <p:sldId id="1655" r:id="rId33"/>
    <p:sldId id="1656" r:id="rId34"/>
    <p:sldId id="1657" r:id="rId35"/>
    <p:sldId id="1658" r:id="rId36"/>
    <p:sldId id="1669" r:id="rId37"/>
    <p:sldId id="1674" r:id="rId38"/>
    <p:sldId id="1659" r:id="rId39"/>
    <p:sldId id="1663" r:id="rId40"/>
    <p:sldId id="1678" r:id="rId41"/>
    <p:sldId id="1662" r:id="rId42"/>
    <p:sldId id="1666" r:id="rId43"/>
    <p:sldId id="1696" r:id="rId44"/>
    <p:sldId id="748" r:id="rId45"/>
    <p:sldId id="813" r:id="rId46"/>
    <p:sldId id="889" r:id="rId47"/>
    <p:sldId id="844" r:id="rId48"/>
    <p:sldId id="1697" r:id="rId49"/>
    <p:sldId id="1685" r:id="rId50"/>
    <p:sldId id="939" r:id="rId51"/>
    <p:sldId id="818" r:id="rId52"/>
    <p:sldId id="896" r:id="rId53"/>
    <p:sldId id="1632" r:id="rId54"/>
    <p:sldId id="1624" r:id="rId55"/>
    <p:sldId id="859" r:id="rId56"/>
    <p:sldId id="831" r:id="rId57"/>
    <p:sldId id="1700" r:id="rId58"/>
    <p:sldId id="819" r:id="rId59"/>
    <p:sldId id="881" r:id="rId60"/>
    <p:sldId id="1625" r:id="rId61"/>
    <p:sldId id="1626" r:id="rId62"/>
    <p:sldId id="1627" r:id="rId63"/>
    <p:sldId id="1623" r:id="rId64"/>
    <p:sldId id="898" r:id="rId65"/>
    <p:sldId id="913" r:id="rId66"/>
    <p:sldId id="899" r:id="rId67"/>
    <p:sldId id="937" r:id="rId68"/>
    <p:sldId id="1698" r:id="rId69"/>
    <p:sldId id="419" r:id="rId70"/>
    <p:sldId id="454" r:id="rId71"/>
    <p:sldId id="502" r:id="rId72"/>
    <p:sldId id="504" r:id="rId73"/>
    <p:sldId id="468" r:id="rId74"/>
    <p:sldId id="469" r:id="rId75"/>
    <p:sldId id="511" r:id="rId76"/>
    <p:sldId id="1635" r:id="rId77"/>
    <p:sldId id="1681" r:id="rId78"/>
    <p:sldId id="1682" r:id="rId79"/>
    <p:sldId id="1684" r:id="rId80"/>
    <p:sldId id="455" r:id="rId81"/>
    <p:sldId id="456" r:id="rId82"/>
    <p:sldId id="1634" r:id="rId83"/>
    <p:sldId id="1699" r:id="rId84"/>
    <p:sldId id="1643" r:id="rId85"/>
    <p:sldId id="1683" r:id="rId86"/>
    <p:sldId id="1644" r:id="rId87"/>
    <p:sldId id="417" r:id="rId88"/>
    <p:sldId id="425" r:id="rId89"/>
    <p:sldId id="429" r:id="rId90"/>
    <p:sldId id="421" r:id="rId91"/>
    <p:sldId id="422" r:id="rId92"/>
    <p:sldId id="1679" r:id="rId93"/>
    <p:sldId id="1680" r:id="rId94"/>
    <p:sldId id="426" r:id="rId95"/>
    <p:sldId id="361"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3949F220-DD6B-4EE5-A1AC-B727CE675C4E}">
          <p14:sldIdLst>
            <p14:sldId id="1620"/>
            <p14:sldId id="1621"/>
            <p14:sldId id="1687"/>
            <p14:sldId id="1691"/>
            <p14:sldId id="1693"/>
            <p14:sldId id="1690"/>
            <p14:sldId id="1689"/>
            <p14:sldId id="410"/>
            <p14:sldId id="412"/>
            <p14:sldId id="413"/>
            <p14:sldId id="404"/>
            <p14:sldId id="1692"/>
            <p14:sldId id="817"/>
            <p14:sldId id="1694"/>
            <p14:sldId id="1695"/>
            <p14:sldId id="820"/>
            <p14:sldId id="821"/>
            <p14:sldId id="1649"/>
            <p14:sldId id="1648"/>
            <p14:sldId id="1650"/>
            <p14:sldId id="1651"/>
            <p14:sldId id="1688"/>
            <p14:sldId id="1673"/>
            <p14:sldId id="1686"/>
            <p14:sldId id="1654"/>
            <p14:sldId id="1655"/>
            <p14:sldId id="1656"/>
            <p14:sldId id="1657"/>
            <p14:sldId id="1658"/>
            <p14:sldId id="1669"/>
            <p14:sldId id="1674"/>
            <p14:sldId id="1659"/>
            <p14:sldId id="1663"/>
            <p14:sldId id="1678"/>
            <p14:sldId id="1662"/>
            <p14:sldId id="1666"/>
          </p14:sldIdLst>
        </p14:section>
        <p14:section name="ArquiteturaInformação" id="{9130CA6D-93C4-427A-AB1E-D51ED8DBAFBA}">
          <p14:sldIdLst>
            <p14:sldId id="1696"/>
            <p14:sldId id="748"/>
            <p14:sldId id="813"/>
            <p14:sldId id="889"/>
            <p14:sldId id="844"/>
            <p14:sldId id="1697"/>
            <p14:sldId id="1685"/>
            <p14:sldId id="939"/>
            <p14:sldId id="818"/>
            <p14:sldId id="896"/>
            <p14:sldId id="1632"/>
            <p14:sldId id="1624"/>
            <p14:sldId id="859"/>
            <p14:sldId id="831"/>
            <p14:sldId id="1700"/>
            <p14:sldId id="819"/>
            <p14:sldId id="881"/>
            <p14:sldId id="1625"/>
            <p14:sldId id="1626"/>
            <p14:sldId id="1627"/>
            <p14:sldId id="1623"/>
            <p14:sldId id="898"/>
            <p14:sldId id="913"/>
            <p14:sldId id="899"/>
            <p14:sldId id="937"/>
          </p14:sldIdLst>
        </p14:section>
        <p14:section name="Relacional" id="{B3FC504C-326D-43A8-B5B6-42D0CA168B92}">
          <p14:sldIdLst>
            <p14:sldId id="1698"/>
            <p14:sldId id="419"/>
            <p14:sldId id="454"/>
            <p14:sldId id="502"/>
            <p14:sldId id="504"/>
            <p14:sldId id="468"/>
            <p14:sldId id="469"/>
            <p14:sldId id="511"/>
            <p14:sldId id="1635"/>
            <p14:sldId id="1681"/>
            <p14:sldId id="1682"/>
            <p14:sldId id="1684"/>
            <p14:sldId id="455"/>
            <p14:sldId id="456"/>
            <p14:sldId id="1634"/>
            <p14:sldId id="1699"/>
            <p14:sldId id="1643"/>
            <p14:sldId id="1683"/>
            <p14:sldId id="1644"/>
            <p14:sldId id="417"/>
            <p14:sldId id="425"/>
            <p14:sldId id="429"/>
            <p14:sldId id="421"/>
            <p14:sldId id="422"/>
            <p14:sldId id="1679"/>
            <p14:sldId id="1680"/>
            <p14:sldId id="426"/>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45B"/>
    <a:srgbClr val="990099"/>
    <a:srgbClr val="CC3300"/>
    <a:srgbClr val="F4B183"/>
    <a:srgbClr val="C0C0C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5"/>
    <p:restoredTop sz="90608" autoAdjust="0"/>
  </p:normalViewPr>
  <p:slideViewPr>
    <p:cSldViewPr snapToGrid="0" snapToObjects="1">
      <p:cViewPr varScale="1">
        <p:scale>
          <a:sx n="72" d="100"/>
          <a:sy n="72" d="100"/>
        </p:scale>
        <p:origin x="384" y="72"/>
      </p:cViewPr>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_rels/viewProps.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slide" Target="slides/slide2.xml"/><Relationship Id="rId1" Type="http://schemas.openxmlformats.org/officeDocument/2006/relationships/slide" Target="slides/slide1.xml"/><Relationship Id="rId4"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3A83F-D58C-4F56-BC23-C374EB16580B}" type="datetimeFigureOut">
              <a:rPr lang="pt-BR" smtClean="0"/>
              <a:t>25/11/2018</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35D56-1CCC-4266-927E-887E36EACBFD}" type="slidenum">
              <a:rPr lang="pt-BR" smtClean="0"/>
              <a:t>‹nº›</a:t>
            </a:fld>
            <a:endParaRPr lang="pt-BR"/>
          </a:p>
        </p:txBody>
      </p:sp>
    </p:spTree>
    <p:extLst>
      <p:ext uri="{BB962C8B-B14F-4D97-AF65-F5344CB8AC3E}">
        <p14:creationId xmlns:p14="http://schemas.microsoft.com/office/powerpoint/2010/main" val="3389018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A18AFF5-74F2-4DF0-B65A-7F12EA4812D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
        <p:nvSpPr>
          <p:cNvPr id="17411" name="Rectangle 3">
            <a:extLst>
              <a:ext uri="{FF2B5EF4-FFF2-40B4-BE49-F238E27FC236}">
                <a16:creationId xmlns:a16="http://schemas.microsoft.com/office/drawing/2014/main" id="{20CB21DB-7B4C-4304-AE06-F7246024C072}"/>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8283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83A7A886-9B23-462E-84C9-70174ECD9973}" type="slidenum">
              <a:rPr lang="pt-BR" altLang="pt-BR" sz="1000" b="0" smtClean="0">
                <a:solidFill>
                  <a:schemeClr val="tx1"/>
                </a:solidFill>
                <a:latin typeface="Calibri" panose="020F0502020204030204" pitchFamily="34" charset="0"/>
              </a:rPr>
              <a:pPr/>
              <a:t>16</a:t>
            </a:fld>
            <a:endParaRPr lang="pt-BR" altLang="pt-BR" sz="1000" b="0">
              <a:solidFill>
                <a:schemeClr val="tx1"/>
              </a:solidFill>
              <a:latin typeface="Calibri" panose="020F0502020204030204" pitchFamily="34" charset="0"/>
            </a:endParaRPr>
          </a:p>
        </p:txBody>
      </p:sp>
      <p:sp>
        <p:nvSpPr>
          <p:cNvPr id="45059" name="Rectangle 2"/>
          <p:cNvSpPr>
            <a:spLocks noGrp="1" noRot="1" noChangeAspect="1" noChangeArrowheads="1" noTextEdit="1"/>
          </p:cNvSpPr>
          <p:nvPr>
            <p:ph type="sldImg"/>
          </p:nvPr>
        </p:nvSpPr>
        <p:spPr>
          <a:xfrm>
            <a:off x="1266825" y="725488"/>
            <a:ext cx="4783138" cy="3587750"/>
          </a:xfrm>
          <a:ln/>
        </p:spPr>
      </p:sp>
      <p:sp>
        <p:nvSpPr>
          <p:cNvPr id="45060"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t>Waze: Solução que dá oportunidade ao usuário de alternativas, ou seja, escolhas.</a:t>
            </a:r>
          </a:p>
          <a:p>
            <a:endParaRPr lang="pt-BR" altLang="pt-BR"/>
          </a:p>
        </p:txBody>
      </p:sp>
    </p:spTree>
    <p:extLst>
      <p:ext uri="{BB962C8B-B14F-4D97-AF65-F5344CB8AC3E}">
        <p14:creationId xmlns:p14="http://schemas.microsoft.com/office/powerpoint/2010/main" val="31407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12B76E41-355E-4CD6-A24D-9AA47BC8D9B1}" type="slidenum">
              <a:rPr lang="pt-BR" altLang="pt-BR" sz="1000" b="0" smtClean="0">
                <a:solidFill>
                  <a:schemeClr val="tx1"/>
                </a:solidFill>
                <a:latin typeface="Calibri" panose="020F0502020204030204" pitchFamily="34" charset="0"/>
              </a:rPr>
              <a:pPr/>
              <a:t>17</a:t>
            </a:fld>
            <a:endParaRPr lang="pt-BR" altLang="pt-BR" sz="1000" b="0">
              <a:solidFill>
                <a:schemeClr val="tx1"/>
              </a:solidFill>
              <a:latin typeface="Calibri" panose="020F0502020204030204" pitchFamily="34" charset="0"/>
            </a:endParaRPr>
          </a:p>
        </p:txBody>
      </p:sp>
      <p:sp>
        <p:nvSpPr>
          <p:cNvPr id="47107" name="Rectangle 2"/>
          <p:cNvSpPr>
            <a:spLocks noGrp="1" noRot="1" noChangeAspect="1" noChangeArrowheads="1" noTextEdit="1"/>
          </p:cNvSpPr>
          <p:nvPr>
            <p:ph type="sldImg"/>
          </p:nvPr>
        </p:nvSpPr>
        <p:spPr>
          <a:xfrm>
            <a:off x="1266825" y="725488"/>
            <a:ext cx="4783138" cy="3587750"/>
          </a:xfrm>
          <a:ln/>
        </p:spPr>
      </p:sp>
      <p:sp>
        <p:nvSpPr>
          <p:cNvPr id="47108"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t>Carro Google: IoT (Internet Of Things) * Futuro utilizando tecnologias disruptivas.</a:t>
            </a:r>
          </a:p>
          <a:p>
            <a:endParaRPr lang="pt-BR" altLang="pt-BR"/>
          </a:p>
          <a:p>
            <a:r>
              <a:rPr lang="pt-BR" altLang="pt-BR"/>
              <a:t>Qual é o nivel de DSS que sua empresa disponibiliza aos usuários atualmente?</a:t>
            </a:r>
          </a:p>
          <a:p>
            <a:endParaRPr lang="pt-BR" altLang="pt-BR"/>
          </a:p>
          <a:p>
            <a:r>
              <a:rPr lang="pt-BR" altLang="pt-BR"/>
              <a:t>-- 2015 --</a:t>
            </a:r>
          </a:p>
          <a:p>
            <a:r>
              <a:rPr lang="pt-BR" altLang="pt-BR"/>
              <a:t>https://www.youtube.com/watch?v=9CoyKEttxNk</a:t>
            </a:r>
          </a:p>
          <a:p>
            <a:endParaRPr lang="pt-BR" altLang="pt-BR"/>
          </a:p>
          <a:p>
            <a:r>
              <a:rPr lang="pt-BR" altLang="pt-BR"/>
              <a:t>-- Inicio --</a:t>
            </a:r>
          </a:p>
          <a:p>
            <a:r>
              <a:rPr lang="pt-BR" altLang="pt-BR"/>
              <a:t>https://www.youtube.com/watch?v=CqSDWoAhvLU</a:t>
            </a:r>
          </a:p>
          <a:p>
            <a:endParaRPr lang="pt-BR" altLang="pt-BR"/>
          </a:p>
        </p:txBody>
      </p:sp>
    </p:spTree>
    <p:extLst>
      <p:ext uri="{BB962C8B-B14F-4D97-AF65-F5344CB8AC3E}">
        <p14:creationId xmlns:p14="http://schemas.microsoft.com/office/powerpoint/2010/main" val="6195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37</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387768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85000"/>
                    <a:lumOff val="15000"/>
                  </a:schemeClr>
                </a:solidFill>
              </a:rPr>
              <a:t>Downey, L. and Banerjee, S. (2011). Building an Information Architecture Checklist: Encouraging and Enabling IA from Infrastructure to the User Interface Architecture. Journal of Information Architecture 2(2).</a:t>
            </a:r>
          </a:p>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635D56-1CCC-4266-927E-887E36EACBFD}"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177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42</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126921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234564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1351099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158517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51</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14866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4085521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7A1BFFB-85D3-4AE5-9E4D-0D479CBF23A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
        <p:nvSpPr>
          <p:cNvPr id="19459" name="Rectangle 3">
            <a:extLst>
              <a:ext uri="{FF2B5EF4-FFF2-40B4-BE49-F238E27FC236}">
                <a16:creationId xmlns:a16="http://schemas.microsoft.com/office/drawing/2014/main" id="{A36B2A3A-149C-4F1B-ABB4-114E70E53FE4}"/>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613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2916667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3612249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3244654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926754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394233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139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62</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291387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Tree>
    <p:extLst>
      <p:ext uri="{BB962C8B-B14F-4D97-AF65-F5344CB8AC3E}">
        <p14:creationId xmlns:p14="http://schemas.microsoft.com/office/powerpoint/2010/main" val="2656654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001713" y="774700"/>
            <a:ext cx="5099050" cy="3824288"/>
          </a:xfrm>
          <a:ln/>
        </p:spPr>
      </p:sp>
      <p:sp>
        <p:nvSpPr>
          <p:cNvPr id="32771" name="Rectangle 3"/>
          <p:cNvSpPr>
            <a:spLocks noGrp="1" noChangeArrowheads="1"/>
          </p:cNvSpPr>
          <p:nvPr>
            <p:ph type="body" idx="1"/>
          </p:nvPr>
        </p:nvSpPr>
        <p:spPr>
          <a:xfrm>
            <a:off x="946150" y="4859338"/>
            <a:ext cx="5207000" cy="46085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1683627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001713" y="774700"/>
            <a:ext cx="5099050" cy="3824288"/>
          </a:xfrm>
          <a:ln/>
        </p:spPr>
      </p:sp>
      <p:sp>
        <p:nvSpPr>
          <p:cNvPr id="111619" name="Rectangle 3"/>
          <p:cNvSpPr>
            <a:spLocks noGrp="1" noChangeArrowheads="1"/>
          </p:cNvSpPr>
          <p:nvPr>
            <p:ph type="body" idx="1"/>
          </p:nvPr>
        </p:nvSpPr>
        <p:spPr>
          <a:xfrm>
            <a:off x="946150" y="4859338"/>
            <a:ext cx="5207000" cy="46085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317909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4</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2086720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001713" y="774700"/>
            <a:ext cx="5099050" cy="3824288"/>
          </a:xfrm>
          <a:ln/>
        </p:spPr>
      </p:sp>
      <p:sp>
        <p:nvSpPr>
          <p:cNvPr id="115715" name="Rectangle 3"/>
          <p:cNvSpPr>
            <a:spLocks noGrp="1" noChangeArrowheads="1"/>
          </p:cNvSpPr>
          <p:nvPr>
            <p:ph type="body" idx="1"/>
          </p:nvPr>
        </p:nvSpPr>
        <p:spPr>
          <a:xfrm>
            <a:off x="946150" y="4859338"/>
            <a:ext cx="5207000" cy="46085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83113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9048" tIns="49524" rIns="99048" bIns="49524" anchor="b"/>
          <a:lstStyle>
            <a:lvl1pPr defTabSz="990600">
              <a:defRPr>
                <a:solidFill>
                  <a:schemeClr val="bg2"/>
                </a:solidFill>
                <a:latin typeface="Square721 BT" pitchFamily="34" charset="0"/>
              </a:defRPr>
            </a:lvl1pPr>
            <a:lvl2pPr marL="804863" indent="-309563" defTabSz="990600">
              <a:defRPr>
                <a:solidFill>
                  <a:schemeClr val="bg2"/>
                </a:solidFill>
                <a:latin typeface="Square721 BT" pitchFamily="34" charset="0"/>
              </a:defRPr>
            </a:lvl2pPr>
            <a:lvl3pPr marL="1238250" indent="-247650" defTabSz="990600">
              <a:defRPr>
                <a:solidFill>
                  <a:schemeClr val="bg2"/>
                </a:solidFill>
                <a:latin typeface="Square721 BT" pitchFamily="34" charset="0"/>
              </a:defRPr>
            </a:lvl3pPr>
            <a:lvl4pPr marL="1733550" indent="-247650" defTabSz="990600">
              <a:defRPr>
                <a:solidFill>
                  <a:schemeClr val="bg2"/>
                </a:solidFill>
                <a:latin typeface="Square721 BT" pitchFamily="34" charset="0"/>
              </a:defRPr>
            </a:lvl4pPr>
            <a:lvl5pPr marL="2228850" indent="-247650" defTabSz="990600">
              <a:defRPr>
                <a:solidFill>
                  <a:schemeClr val="bg2"/>
                </a:solidFill>
                <a:latin typeface="Square721 BT" pitchFamily="34" charset="0"/>
              </a:defRPr>
            </a:lvl5pPr>
            <a:lvl6pPr marL="2686050" indent="-247650" defTabSz="990600" eaLnBrk="0" fontAlgn="base" hangingPunct="0">
              <a:spcBef>
                <a:spcPct val="0"/>
              </a:spcBef>
              <a:spcAft>
                <a:spcPct val="0"/>
              </a:spcAft>
              <a:defRPr>
                <a:solidFill>
                  <a:schemeClr val="bg2"/>
                </a:solidFill>
                <a:latin typeface="Square721 BT" pitchFamily="34" charset="0"/>
              </a:defRPr>
            </a:lvl6pPr>
            <a:lvl7pPr marL="3143250" indent="-247650" defTabSz="990600" eaLnBrk="0" fontAlgn="base" hangingPunct="0">
              <a:spcBef>
                <a:spcPct val="0"/>
              </a:spcBef>
              <a:spcAft>
                <a:spcPct val="0"/>
              </a:spcAft>
              <a:defRPr>
                <a:solidFill>
                  <a:schemeClr val="bg2"/>
                </a:solidFill>
                <a:latin typeface="Square721 BT" pitchFamily="34" charset="0"/>
              </a:defRPr>
            </a:lvl7pPr>
            <a:lvl8pPr marL="3600450" indent="-247650" defTabSz="990600" eaLnBrk="0" fontAlgn="base" hangingPunct="0">
              <a:spcBef>
                <a:spcPct val="0"/>
              </a:spcBef>
              <a:spcAft>
                <a:spcPct val="0"/>
              </a:spcAft>
              <a:defRPr>
                <a:solidFill>
                  <a:schemeClr val="bg2"/>
                </a:solidFill>
                <a:latin typeface="Square721 BT" pitchFamily="34" charset="0"/>
              </a:defRPr>
            </a:lvl8pPr>
            <a:lvl9pPr marL="4057650" indent="-247650" defTabSz="990600" eaLnBrk="0" fontAlgn="base" hangingPunct="0">
              <a:spcBef>
                <a:spcPct val="0"/>
              </a:spcBef>
              <a:spcAft>
                <a:spcPct val="0"/>
              </a:spcAft>
              <a:defRPr>
                <a:solidFill>
                  <a:schemeClr val="bg2"/>
                </a:solidFill>
                <a:latin typeface="Square721 BT" pitchFamily="34" charset="0"/>
              </a:defRPr>
            </a:lvl9pPr>
          </a:lstStyle>
          <a:p>
            <a:pPr algn="r"/>
            <a:fld id="{0C532797-0257-48A4-B421-9C4DC1C8BE0E}" type="slidenum">
              <a:rPr lang="pt-BR" altLang="pt-BR" sz="1300">
                <a:solidFill>
                  <a:schemeClr val="tx1"/>
                </a:solidFill>
                <a:latin typeface="Times New Roman" panose="02020603050405020304" pitchFamily="18" charset="0"/>
              </a:rPr>
              <a:pPr algn="r"/>
              <a:t>74</a:t>
            </a:fld>
            <a:endParaRPr lang="pt-BR" altLang="pt-BR" sz="1300">
              <a:solidFill>
                <a:schemeClr val="tx1"/>
              </a:solidFill>
              <a:latin typeface="Times New Roman" panose="02020603050405020304" pitchFamily="18" charset="0"/>
            </a:endParaRPr>
          </a:p>
        </p:txBody>
      </p:sp>
      <p:sp>
        <p:nvSpPr>
          <p:cNvPr id="38093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380932"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8" tIns="49524" rIns="99048" bIns="49524"/>
          <a:lstStyle/>
          <a:p>
            <a:endParaRPr lang="pt-BR" altLang="pt-BR">
              <a:latin typeface="Arial" panose="020B0604020202020204" pitchFamily="34" charset="0"/>
            </a:endParaRPr>
          </a:p>
        </p:txBody>
      </p:sp>
    </p:spTree>
    <p:extLst>
      <p:ext uri="{BB962C8B-B14F-4D97-AF65-F5344CB8AC3E}">
        <p14:creationId xmlns:p14="http://schemas.microsoft.com/office/powerpoint/2010/main" val="355989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9048" tIns="49524" rIns="99048" bIns="49524" anchor="b"/>
          <a:lstStyle>
            <a:lvl1pPr defTabSz="990600">
              <a:defRPr>
                <a:solidFill>
                  <a:schemeClr val="bg2"/>
                </a:solidFill>
                <a:latin typeface="Square721 BT" pitchFamily="34" charset="0"/>
              </a:defRPr>
            </a:lvl1pPr>
            <a:lvl2pPr marL="804863" indent="-309563" defTabSz="990600">
              <a:defRPr>
                <a:solidFill>
                  <a:schemeClr val="bg2"/>
                </a:solidFill>
                <a:latin typeface="Square721 BT" pitchFamily="34" charset="0"/>
              </a:defRPr>
            </a:lvl2pPr>
            <a:lvl3pPr marL="1238250" indent="-247650" defTabSz="990600">
              <a:defRPr>
                <a:solidFill>
                  <a:schemeClr val="bg2"/>
                </a:solidFill>
                <a:latin typeface="Square721 BT" pitchFamily="34" charset="0"/>
              </a:defRPr>
            </a:lvl3pPr>
            <a:lvl4pPr marL="1733550" indent="-247650" defTabSz="990600">
              <a:defRPr>
                <a:solidFill>
                  <a:schemeClr val="bg2"/>
                </a:solidFill>
                <a:latin typeface="Square721 BT" pitchFamily="34" charset="0"/>
              </a:defRPr>
            </a:lvl4pPr>
            <a:lvl5pPr marL="2228850" indent="-247650" defTabSz="990600">
              <a:defRPr>
                <a:solidFill>
                  <a:schemeClr val="bg2"/>
                </a:solidFill>
                <a:latin typeface="Square721 BT" pitchFamily="34" charset="0"/>
              </a:defRPr>
            </a:lvl5pPr>
            <a:lvl6pPr marL="2686050" indent="-247650" defTabSz="990600" eaLnBrk="0" fontAlgn="base" hangingPunct="0">
              <a:spcBef>
                <a:spcPct val="0"/>
              </a:spcBef>
              <a:spcAft>
                <a:spcPct val="0"/>
              </a:spcAft>
              <a:defRPr>
                <a:solidFill>
                  <a:schemeClr val="bg2"/>
                </a:solidFill>
                <a:latin typeface="Square721 BT" pitchFamily="34" charset="0"/>
              </a:defRPr>
            </a:lvl6pPr>
            <a:lvl7pPr marL="3143250" indent="-247650" defTabSz="990600" eaLnBrk="0" fontAlgn="base" hangingPunct="0">
              <a:spcBef>
                <a:spcPct val="0"/>
              </a:spcBef>
              <a:spcAft>
                <a:spcPct val="0"/>
              </a:spcAft>
              <a:defRPr>
                <a:solidFill>
                  <a:schemeClr val="bg2"/>
                </a:solidFill>
                <a:latin typeface="Square721 BT" pitchFamily="34" charset="0"/>
              </a:defRPr>
            </a:lvl7pPr>
            <a:lvl8pPr marL="3600450" indent="-247650" defTabSz="990600" eaLnBrk="0" fontAlgn="base" hangingPunct="0">
              <a:spcBef>
                <a:spcPct val="0"/>
              </a:spcBef>
              <a:spcAft>
                <a:spcPct val="0"/>
              </a:spcAft>
              <a:defRPr>
                <a:solidFill>
                  <a:schemeClr val="bg2"/>
                </a:solidFill>
                <a:latin typeface="Square721 BT" pitchFamily="34" charset="0"/>
              </a:defRPr>
            </a:lvl8pPr>
            <a:lvl9pPr marL="4057650" indent="-247650" defTabSz="990600" eaLnBrk="0" fontAlgn="base" hangingPunct="0">
              <a:spcBef>
                <a:spcPct val="0"/>
              </a:spcBef>
              <a:spcAft>
                <a:spcPct val="0"/>
              </a:spcAft>
              <a:defRPr>
                <a:solidFill>
                  <a:schemeClr val="bg2"/>
                </a:solidFill>
                <a:latin typeface="Square721 BT" pitchFamily="34" charset="0"/>
              </a:defRPr>
            </a:lvl9pPr>
          </a:lstStyle>
          <a:p>
            <a:pPr algn="r"/>
            <a:fld id="{F9061C09-973C-4A70-BF95-E2FF8942332C}" type="slidenum">
              <a:rPr lang="pt-BR" altLang="pt-BR" sz="1300">
                <a:solidFill>
                  <a:schemeClr val="tx1"/>
                </a:solidFill>
                <a:latin typeface="Times New Roman" panose="02020603050405020304" pitchFamily="18" charset="0"/>
              </a:rPr>
              <a:pPr algn="r"/>
              <a:t>75</a:t>
            </a:fld>
            <a:endParaRPr lang="pt-BR" altLang="pt-BR" sz="1300">
              <a:solidFill>
                <a:schemeClr val="tx1"/>
              </a:solidFill>
              <a:latin typeface="Times New Roman" panose="02020603050405020304" pitchFamily="18" charset="0"/>
            </a:endParaRPr>
          </a:p>
        </p:txBody>
      </p:sp>
      <p:sp>
        <p:nvSpPr>
          <p:cNvPr id="38297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382980"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8" tIns="49524" rIns="99048" bIns="49524"/>
          <a:lstStyle/>
          <a:p>
            <a:endParaRPr lang="pt-BR" altLang="pt-BR">
              <a:latin typeface="Arial" panose="020B0604020202020204" pitchFamily="34" charset="0"/>
            </a:endParaRPr>
          </a:p>
        </p:txBody>
      </p:sp>
    </p:spTree>
    <p:extLst>
      <p:ext uri="{BB962C8B-B14F-4D97-AF65-F5344CB8AC3E}">
        <p14:creationId xmlns:p14="http://schemas.microsoft.com/office/powerpoint/2010/main" val="3414272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0ACEC2C-8E9E-4114-B499-77D6151F8C4A}"/>
              </a:ext>
            </a:extLst>
          </p:cNvPr>
          <p:cNvSpPr>
            <a:spLocks noGrp="1" noRot="1" noChangeAspect="1" noChangeArrowheads="1" noTextEdit="1"/>
          </p:cNvSpPr>
          <p:nvPr>
            <p:ph type="sldImg"/>
          </p:nvPr>
        </p:nvSpPr>
        <p:spPr>
          <a:xfrm>
            <a:off x="1466850" y="1109663"/>
            <a:ext cx="7302500" cy="5476875"/>
          </a:xfrm>
          <a:ln cap="flat"/>
        </p:spPr>
      </p:sp>
      <p:sp>
        <p:nvSpPr>
          <p:cNvPr id="43011" name="Rectangle 3">
            <a:extLst>
              <a:ext uri="{FF2B5EF4-FFF2-40B4-BE49-F238E27FC236}">
                <a16:creationId xmlns:a16="http://schemas.microsoft.com/office/drawing/2014/main" id="{74DB4859-ECC5-4E2A-A238-8217FE773648}"/>
              </a:ext>
            </a:extLst>
          </p:cNvPr>
          <p:cNvSpPr>
            <a:spLocks noGrp="1" noChangeArrowheads="1"/>
          </p:cNvSpPr>
          <p:nvPr>
            <p:ph type="body" idx="1"/>
          </p:nvPr>
        </p:nvSpPr>
        <p:spPr>
          <a:xfrm>
            <a:off x="1403350" y="6986588"/>
            <a:ext cx="7413625" cy="5802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403824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5</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3433645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Imagem de Slide 1"/>
          <p:cNvSpPr>
            <a:spLocks noGrp="1" noRot="1" noChangeAspect="1" noTextEdit="1"/>
          </p:cNvSpPr>
          <p:nvPr>
            <p:ph type="sldImg"/>
          </p:nvPr>
        </p:nvSpPr>
        <p:spPr>
          <a:xfrm>
            <a:off x="1258888" y="720725"/>
            <a:ext cx="4799012" cy="3598863"/>
          </a:xfrm>
          <a:ln/>
        </p:spPr>
      </p:sp>
      <p:sp>
        <p:nvSpPr>
          <p:cNvPr id="111619" name="Espaço Reservado para Anotações 2"/>
          <p:cNvSpPr>
            <a:spLocks noGrp="1"/>
          </p:cNvSpPr>
          <p:nvPr>
            <p:ph type="body" idx="1"/>
          </p:nvPr>
        </p:nvSpPr>
        <p:spPr>
          <a:xfrm>
            <a:off x="731838" y="4559300"/>
            <a:ext cx="5851525" cy="43211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048" tIns="49524" rIns="99048" bIns="49524"/>
          <a:lstStyle/>
          <a:p>
            <a:pPr eaLnBrk="1" hangingPunct="1"/>
            <a:endParaRPr lang="pt-BR" altLang="pt-BR">
              <a:latin typeface="Arial" panose="020B0604020202020204" pitchFamily="34" charset="0"/>
            </a:endParaRPr>
          </a:p>
        </p:txBody>
      </p:sp>
      <p:sp>
        <p:nvSpPr>
          <p:cNvPr id="111620" name="Espaço Reservado para Número de Slide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b="1" i="1">
                <a:solidFill>
                  <a:schemeClr val="bg2"/>
                </a:solidFill>
                <a:latin typeface="Square721 BT" pitchFamily="34" charset="0"/>
              </a:defRPr>
            </a:lvl1pPr>
            <a:lvl2pPr marL="804863" indent="-309563" defTabSz="990600">
              <a:defRPr b="1" i="1">
                <a:solidFill>
                  <a:schemeClr val="bg2"/>
                </a:solidFill>
                <a:latin typeface="Square721 BT" pitchFamily="34" charset="0"/>
              </a:defRPr>
            </a:lvl2pPr>
            <a:lvl3pPr marL="1238250" indent="-247650" defTabSz="990600">
              <a:defRPr b="1" i="1">
                <a:solidFill>
                  <a:schemeClr val="bg2"/>
                </a:solidFill>
                <a:latin typeface="Square721 BT" pitchFamily="34" charset="0"/>
              </a:defRPr>
            </a:lvl3pPr>
            <a:lvl4pPr marL="1733550" indent="-247650" defTabSz="990600">
              <a:defRPr b="1" i="1">
                <a:solidFill>
                  <a:schemeClr val="bg2"/>
                </a:solidFill>
                <a:latin typeface="Square721 BT" pitchFamily="34" charset="0"/>
              </a:defRPr>
            </a:lvl4pPr>
            <a:lvl5pPr marL="2228850" indent="-247650" defTabSz="990600">
              <a:defRPr b="1" i="1">
                <a:solidFill>
                  <a:schemeClr val="bg2"/>
                </a:solidFill>
                <a:latin typeface="Square721 BT" pitchFamily="34" charset="0"/>
              </a:defRPr>
            </a:lvl5pPr>
            <a:lvl6pPr marL="2686050" indent="-247650" defTabSz="990600" eaLnBrk="0" fontAlgn="base" hangingPunct="0">
              <a:spcBef>
                <a:spcPct val="0"/>
              </a:spcBef>
              <a:spcAft>
                <a:spcPct val="0"/>
              </a:spcAft>
              <a:defRPr b="1" i="1">
                <a:solidFill>
                  <a:schemeClr val="bg2"/>
                </a:solidFill>
                <a:latin typeface="Square721 BT" pitchFamily="34" charset="0"/>
              </a:defRPr>
            </a:lvl6pPr>
            <a:lvl7pPr marL="3143250" indent="-247650" defTabSz="990600" eaLnBrk="0" fontAlgn="base" hangingPunct="0">
              <a:spcBef>
                <a:spcPct val="0"/>
              </a:spcBef>
              <a:spcAft>
                <a:spcPct val="0"/>
              </a:spcAft>
              <a:defRPr b="1" i="1">
                <a:solidFill>
                  <a:schemeClr val="bg2"/>
                </a:solidFill>
                <a:latin typeface="Square721 BT" pitchFamily="34" charset="0"/>
              </a:defRPr>
            </a:lvl7pPr>
            <a:lvl8pPr marL="3600450" indent="-247650" defTabSz="990600" eaLnBrk="0" fontAlgn="base" hangingPunct="0">
              <a:spcBef>
                <a:spcPct val="0"/>
              </a:spcBef>
              <a:spcAft>
                <a:spcPct val="0"/>
              </a:spcAft>
              <a:defRPr b="1" i="1">
                <a:solidFill>
                  <a:schemeClr val="bg2"/>
                </a:solidFill>
                <a:latin typeface="Square721 BT" pitchFamily="34" charset="0"/>
              </a:defRPr>
            </a:lvl8pPr>
            <a:lvl9pPr marL="4057650" indent="-247650" defTabSz="990600" eaLnBrk="0" fontAlgn="base" hangingPunct="0">
              <a:spcBef>
                <a:spcPct val="0"/>
              </a:spcBef>
              <a:spcAft>
                <a:spcPct val="0"/>
              </a:spcAft>
              <a:defRPr b="1" i="1">
                <a:solidFill>
                  <a:schemeClr val="bg2"/>
                </a:solidFill>
                <a:latin typeface="Square721 BT" pitchFamily="34" charset="0"/>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F1FA3544-6C53-4308-9DB9-8557E9B21DA9}" type="slidenum">
              <a:rPr kumimoji="0" lang="pt-BR" altLang="pt-BR"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11</a:t>
            </a:fld>
            <a:endParaRPr kumimoji="0" lang="pt-BR" altLang="pt-BR"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2429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3ED0E7A-C0D3-4088-8C9F-E07BC0775AD0}"/>
              </a:ext>
            </a:extLst>
          </p:cNvPr>
          <p:cNvSpPr>
            <a:spLocks noGrp="1" noChangeArrowheads="1"/>
          </p:cNvSpPr>
          <p:nvPr>
            <p:ph type="sldNum" sz="quarter" idx="4294967295"/>
          </p:nvPr>
        </p:nvSpPr>
        <p:spPr bwMode="auto">
          <a:xfrm>
            <a:off x="5797550" y="13927138"/>
            <a:ext cx="4435475" cy="731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572" tIns="67286" rIns="134572" bIns="67286"/>
          <a:lstStyle>
            <a:lvl1pPr>
              <a:defRPr b="1" i="1">
                <a:solidFill>
                  <a:schemeClr val="bg2"/>
                </a:solidFill>
                <a:latin typeface="Square721 BT"/>
              </a:defRPr>
            </a:lvl1pPr>
            <a:lvl2pPr marL="1092200" indent="-419100">
              <a:defRPr b="1" i="1">
                <a:solidFill>
                  <a:schemeClr val="bg2"/>
                </a:solidFill>
                <a:latin typeface="Square721 BT"/>
              </a:defRPr>
            </a:lvl2pPr>
            <a:lvl3pPr marL="1681163" indent="-334963">
              <a:defRPr b="1" i="1">
                <a:solidFill>
                  <a:schemeClr val="bg2"/>
                </a:solidFill>
                <a:latin typeface="Square721 BT"/>
              </a:defRPr>
            </a:lvl3pPr>
            <a:lvl4pPr marL="2354263" indent="-334963">
              <a:defRPr b="1" i="1">
                <a:solidFill>
                  <a:schemeClr val="bg2"/>
                </a:solidFill>
                <a:latin typeface="Square721 BT"/>
              </a:defRPr>
            </a:lvl4pPr>
            <a:lvl5pPr marL="3027363" indent="-334963">
              <a:defRPr b="1" i="1">
                <a:solidFill>
                  <a:schemeClr val="bg2"/>
                </a:solidFill>
                <a:latin typeface="Square721 BT"/>
              </a:defRPr>
            </a:lvl5pPr>
            <a:lvl6pPr marL="3484563" indent="-334963" eaLnBrk="0" fontAlgn="base" hangingPunct="0">
              <a:spcBef>
                <a:spcPct val="0"/>
              </a:spcBef>
              <a:spcAft>
                <a:spcPct val="0"/>
              </a:spcAft>
              <a:defRPr b="1" i="1">
                <a:solidFill>
                  <a:schemeClr val="bg2"/>
                </a:solidFill>
                <a:latin typeface="Square721 BT"/>
              </a:defRPr>
            </a:lvl6pPr>
            <a:lvl7pPr marL="3941763" indent="-334963" eaLnBrk="0" fontAlgn="base" hangingPunct="0">
              <a:spcBef>
                <a:spcPct val="0"/>
              </a:spcBef>
              <a:spcAft>
                <a:spcPct val="0"/>
              </a:spcAft>
              <a:defRPr b="1" i="1">
                <a:solidFill>
                  <a:schemeClr val="bg2"/>
                </a:solidFill>
                <a:latin typeface="Square721 BT"/>
              </a:defRPr>
            </a:lvl7pPr>
            <a:lvl8pPr marL="4398963" indent="-334963" eaLnBrk="0" fontAlgn="base" hangingPunct="0">
              <a:spcBef>
                <a:spcPct val="0"/>
              </a:spcBef>
              <a:spcAft>
                <a:spcPct val="0"/>
              </a:spcAft>
              <a:defRPr b="1" i="1">
                <a:solidFill>
                  <a:schemeClr val="bg2"/>
                </a:solidFill>
                <a:latin typeface="Square721 BT"/>
              </a:defRPr>
            </a:lvl8pPr>
            <a:lvl9pPr marL="4856163" indent="-334963" eaLnBrk="0" fontAlgn="base" hangingPunct="0">
              <a:spcBef>
                <a:spcPct val="0"/>
              </a:spcBef>
              <a:spcAft>
                <a:spcPct val="0"/>
              </a:spcAft>
              <a:defRPr b="1" i="1">
                <a:solidFill>
                  <a:schemeClr val="bg2"/>
                </a:solidFill>
                <a:latin typeface="Square721 BT"/>
              </a:defRPr>
            </a:lvl9pPr>
          </a:lstStyle>
          <a:p>
            <a:fld id="{49F6562B-25D8-4E76-8CE2-A3A947B1B9D5}" type="slidenum">
              <a:rPr lang="pt-PT" altLang="pt-BR">
                <a:latin typeface="Calibri" panose="020F0502020204030204" pitchFamily="34" charset="0"/>
                <a:cs typeface="Arial" panose="020B0604020202020204" pitchFamily="34" charset="0"/>
              </a:rPr>
              <a:pPr/>
              <a:t>12</a:t>
            </a:fld>
            <a:endParaRPr lang="pt-PT" altLang="pt-BR">
              <a:latin typeface="Calibri" panose="020F0502020204030204" pitchFamily="34" charset="0"/>
              <a:cs typeface="Arial" panose="020B0604020202020204" pitchFamily="34" charset="0"/>
            </a:endParaRPr>
          </a:p>
        </p:txBody>
      </p:sp>
      <p:sp>
        <p:nvSpPr>
          <p:cNvPr id="31747" name="Rectangle 2">
            <a:extLst>
              <a:ext uri="{FF2B5EF4-FFF2-40B4-BE49-F238E27FC236}">
                <a16:creationId xmlns:a16="http://schemas.microsoft.com/office/drawing/2014/main" id="{9E793F2D-AD70-4E3F-8333-BA9C2932F058}"/>
              </a:ext>
            </a:extLst>
          </p:cNvPr>
          <p:cNvSpPr>
            <a:spLocks noGrp="1" noRot="1" noChangeAspect="1" noChangeArrowheads="1" noTextEdit="1"/>
          </p:cNvSpPr>
          <p:nvPr>
            <p:ph type="sldImg"/>
          </p:nvPr>
        </p:nvSpPr>
        <p:spPr>
          <a:xfrm>
            <a:off x="1466850" y="1109663"/>
            <a:ext cx="7300913" cy="5476875"/>
          </a:xfrm>
          <a:ln/>
        </p:spPr>
      </p:sp>
      <p:sp>
        <p:nvSpPr>
          <p:cNvPr id="31748" name="Rectangle 3">
            <a:extLst>
              <a:ext uri="{FF2B5EF4-FFF2-40B4-BE49-F238E27FC236}">
                <a16:creationId xmlns:a16="http://schemas.microsoft.com/office/drawing/2014/main" id="{86199F02-372D-4B46-8E66-2B798B780C0A}"/>
              </a:ext>
            </a:extLst>
          </p:cNvPr>
          <p:cNvSpPr>
            <a:spLocks noGrp="1" noChangeArrowheads="1"/>
          </p:cNvSpPr>
          <p:nvPr>
            <p:ph type="body" idx="1"/>
          </p:nvPr>
        </p:nvSpPr>
        <p:spPr>
          <a:xfrm>
            <a:off x="1363663" y="6964363"/>
            <a:ext cx="7507287" cy="6597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312388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24E4041D-3DAA-449E-9B86-334A02985664}" type="slidenum">
              <a:rPr lang="pt-BR" altLang="pt-BR" sz="1000" b="0" smtClean="0">
                <a:solidFill>
                  <a:schemeClr val="tx1"/>
                </a:solidFill>
                <a:latin typeface="Calibri" panose="020F0502020204030204" pitchFamily="34" charset="0"/>
              </a:rPr>
              <a:pPr/>
              <a:t>13</a:t>
            </a:fld>
            <a:endParaRPr lang="pt-BR" altLang="pt-BR" sz="1000" b="0">
              <a:solidFill>
                <a:schemeClr val="tx1"/>
              </a:solidFill>
              <a:latin typeface="Calibri" panose="020F0502020204030204" pitchFamily="34" charset="0"/>
            </a:endParaRPr>
          </a:p>
        </p:txBody>
      </p:sp>
      <p:sp>
        <p:nvSpPr>
          <p:cNvPr id="38915" name="Rectangle 2"/>
          <p:cNvSpPr>
            <a:spLocks noGrp="1" noRot="1" noChangeAspect="1" noChangeArrowheads="1" noTextEdit="1"/>
          </p:cNvSpPr>
          <p:nvPr>
            <p:ph type="sldImg"/>
          </p:nvPr>
        </p:nvSpPr>
        <p:spPr>
          <a:xfrm>
            <a:off x="1266825" y="725488"/>
            <a:ext cx="4783138" cy="3587750"/>
          </a:xfrm>
          <a:ln/>
        </p:spPr>
      </p:sp>
      <p:sp>
        <p:nvSpPr>
          <p:cNvPr id="38916"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t>DSS nas empresas. Na proposta de visualização e manipulação da informação qual são as opções que podemos disponibilizar na empresa para uso dessas informações?</a:t>
            </a:r>
          </a:p>
          <a:p>
            <a:endParaRPr lang="pt-BR" altLang="pt-BR"/>
          </a:p>
          <a:p>
            <a:r>
              <a:rPr lang="pt-BR" altLang="pt-BR"/>
              <a:t>Todas as informações devem se tornar planilhas?</a:t>
            </a:r>
          </a:p>
          <a:p>
            <a:r>
              <a:rPr lang="pt-BR" altLang="pt-BR"/>
              <a:t>Mapas?</a:t>
            </a:r>
          </a:p>
          <a:p>
            <a:r>
              <a:rPr lang="pt-BR" altLang="pt-BR"/>
              <a:t>Dashboards?</a:t>
            </a:r>
          </a:p>
          <a:p>
            <a:endParaRPr lang="pt-BR" altLang="pt-BR"/>
          </a:p>
          <a:p>
            <a:endParaRPr lang="pt-BR" altLang="pt-BR"/>
          </a:p>
        </p:txBody>
      </p:sp>
    </p:spTree>
    <p:extLst>
      <p:ext uri="{BB962C8B-B14F-4D97-AF65-F5344CB8AC3E}">
        <p14:creationId xmlns:p14="http://schemas.microsoft.com/office/powerpoint/2010/main" val="285368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B810A047-F55C-49FE-BC5D-6E0A88B765CE}" type="slidenum">
              <a:rPr lang="pt-BR" altLang="pt-BR" sz="1000" b="0" smtClean="0">
                <a:solidFill>
                  <a:schemeClr val="tx1"/>
                </a:solidFill>
                <a:latin typeface="Calibri" panose="020F0502020204030204" pitchFamily="34" charset="0"/>
              </a:rPr>
              <a:pPr/>
              <a:t>14</a:t>
            </a:fld>
            <a:endParaRPr lang="pt-BR" altLang="pt-BR" sz="1000" b="0">
              <a:solidFill>
                <a:schemeClr val="tx1"/>
              </a:solidFill>
              <a:latin typeface="Calibri" panose="020F0502020204030204" pitchFamily="34" charset="0"/>
            </a:endParaRPr>
          </a:p>
        </p:txBody>
      </p:sp>
      <p:sp>
        <p:nvSpPr>
          <p:cNvPr id="40963" name="Rectangle 2"/>
          <p:cNvSpPr>
            <a:spLocks noGrp="1" noRot="1" noChangeAspect="1" noChangeArrowheads="1" noTextEdit="1"/>
          </p:cNvSpPr>
          <p:nvPr>
            <p:ph type="sldImg"/>
          </p:nvPr>
        </p:nvSpPr>
        <p:spPr>
          <a:xfrm>
            <a:off x="1266825" y="725488"/>
            <a:ext cx="4783138" cy="3587750"/>
          </a:xfrm>
          <a:ln/>
        </p:spPr>
      </p:sp>
      <p:sp>
        <p:nvSpPr>
          <p:cNvPr id="40964"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t>Planilha: Comparação, trabalho moroso, extremamente manual.</a:t>
            </a:r>
          </a:p>
        </p:txBody>
      </p:sp>
    </p:spTree>
    <p:extLst>
      <p:ext uri="{BB962C8B-B14F-4D97-AF65-F5344CB8AC3E}">
        <p14:creationId xmlns:p14="http://schemas.microsoft.com/office/powerpoint/2010/main" val="465124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20B85A04-B1DF-4469-8B22-F43F6EAA9411}" type="slidenum">
              <a:rPr lang="pt-BR" altLang="pt-BR" sz="1000" b="0" smtClean="0">
                <a:solidFill>
                  <a:schemeClr val="tx1"/>
                </a:solidFill>
                <a:latin typeface="Calibri" panose="020F0502020204030204" pitchFamily="34" charset="0"/>
              </a:rPr>
              <a:pPr/>
              <a:t>15</a:t>
            </a:fld>
            <a:endParaRPr lang="pt-BR" altLang="pt-BR" sz="1000" b="0">
              <a:solidFill>
                <a:schemeClr val="tx1"/>
              </a:solidFill>
              <a:latin typeface="Calibri" panose="020F0502020204030204" pitchFamily="34" charset="0"/>
            </a:endParaRPr>
          </a:p>
        </p:txBody>
      </p:sp>
      <p:sp>
        <p:nvSpPr>
          <p:cNvPr id="43011" name="Rectangle 2"/>
          <p:cNvSpPr>
            <a:spLocks noGrp="1" noRot="1" noChangeAspect="1" noChangeArrowheads="1" noTextEdit="1"/>
          </p:cNvSpPr>
          <p:nvPr>
            <p:ph type="sldImg"/>
          </p:nvPr>
        </p:nvSpPr>
        <p:spPr>
          <a:xfrm>
            <a:off x="1266825" y="725488"/>
            <a:ext cx="4783138" cy="3587750"/>
          </a:xfrm>
          <a:ln/>
        </p:spPr>
      </p:sp>
      <p:sp>
        <p:nvSpPr>
          <p:cNvPr id="43012"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t>Dashboard: Flexível, possível de se fazer drill-drow. Oportunidades de observar mais detalhes.</a:t>
            </a:r>
          </a:p>
          <a:p>
            <a:endParaRPr lang="pt-BR" altLang="pt-BR"/>
          </a:p>
        </p:txBody>
      </p:sp>
    </p:spTree>
    <p:extLst>
      <p:ext uri="{BB962C8B-B14F-4D97-AF65-F5344CB8AC3E}">
        <p14:creationId xmlns:p14="http://schemas.microsoft.com/office/powerpoint/2010/main" val="78250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797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i="0"/>
            </a:lvl1pPr>
          </a:lstStyle>
          <a:p>
            <a:r>
              <a:rPr lang="pt-BR"/>
              <a:t>Clique para editar o estilo do título mestre</a:t>
            </a:r>
          </a:p>
        </p:txBody>
      </p:sp>
    </p:spTree>
    <p:extLst>
      <p:ext uri="{BB962C8B-B14F-4D97-AF65-F5344CB8AC3E}">
        <p14:creationId xmlns:p14="http://schemas.microsoft.com/office/powerpoint/2010/main" val="22766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899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35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2950147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46236" y="701824"/>
            <a:ext cx="8229600" cy="1143000"/>
          </a:xfrm>
          <a:prstGeom prst="rect">
            <a:avLst/>
          </a:prstGeom>
        </p:spPr>
        <p:txBody>
          <a:bodyPr/>
          <a:lstStyle/>
          <a:p>
            <a:r>
              <a:rPr lang="pt-BR" dirty="0"/>
              <a:t>Clique para editar o estilo do título mestre</a:t>
            </a:r>
          </a:p>
        </p:txBody>
      </p:sp>
      <p:sp>
        <p:nvSpPr>
          <p:cNvPr id="3" name="Espaço Reservado para Conteúdo 2"/>
          <p:cNvSpPr>
            <a:spLocks noGrp="1"/>
          </p:cNvSpPr>
          <p:nvPr>
            <p:ph idx="1"/>
          </p:nvPr>
        </p:nvSpPr>
        <p:spPr>
          <a:xfrm>
            <a:off x="446236" y="2060848"/>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3946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126652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pic>
        <p:nvPicPr>
          <p:cNvPr id="5" name="Picture 2" descr="Resultado de imagem para fiap logo">
            <a:extLst>
              <a:ext uri="{FF2B5EF4-FFF2-40B4-BE49-F238E27FC236}">
                <a16:creationId xmlns:a16="http://schemas.microsoft.com/office/drawing/2014/main" id="{AFD51781-D869-4EA5-8423-0052CE1761F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28123" y="185340"/>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26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05964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362297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92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06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4265176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1217346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0804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80448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83136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241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7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5" y="624109"/>
            <a:ext cx="6683765" cy="1280891"/>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2133601"/>
            <a:ext cx="6686550" cy="37776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4477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FF6B1C0-301C-4041-A1EF-335FDCF92DF3}" type="datetimeFigureOut">
              <a:rPr lang="pt-BR" smtClean="0"/>
              <a:pPr>
                <a:defRPr/>
              </a:pPr>
              <a:t>25/11/2018</a:t>
            </a:fld>
            <a:endParaRPr lang="pt-BR"/>
          </a:p>
        </p:txBody>
      </p:sp>
      <p:sp>
        <p:nvSpPr>
          <p:cNvPr id="3" name="Footer Placeholder 2"/>
          <p:cNvSpPr>
            <a:spLocks noGrp="1"/>
          </p:cNvSpPr>
          <p:nvPr>
            <p:ph type="ftr" sz="quarter" idx="11"/>
          </p:nvPr>
        </p:nvSpPr>
        <p:spPr/>
        <p:txBody>
          <a:bodyPr/>
          <a:lstStyle/>
          <a:p>
            <a:pPr>
              <a:defRPr/>
            </a:pPr>
            <a:endParaRPr lang="pt-BR"/>
          </a:p>
        </p:txBody>
      </p:sp>
      <p:sp>
        <p:nvSpPr>
          <p:cNvPr id="4" name="Slide Number Placeholder 3"/>
          <p:cNvSpPr>
            <a:spLocks noGrp="1"/>
          </p:cNvSpPr>
          <p:nvPr>
            <p:ph type="sldNum" sz="quarter" idx="12"/>
          </p:nvPr>
        </p:nvSpPr>
        <p:spPr/>
        <p:txBody>
          <a:bodyPr/>
          <a:lstStyle/>
          <a:p>
            <a:pPr>
              <a:defRPr/>
            </a:pPr>
            <a:fld id="{5ADE5A7F-58A1-6C4D-ACB0-436901BEBC38}" type="slidenum">
              <a:rPr lang="pt-BR" smtClean="0"/>
              <a:pPr>
                <a:defRPr/>
              </a:pPr>
              <a:t>‹nº›</a:t>
            </a:fld>
            <a:endParaRPr lang="pt-BR"/>
          </a:p>
        </p:txBody>
      </p:sp>
    </p:spTree>
    <p:extLst>
      <p:ext uri="{BB962C8B-B14F-4D97-AF65-F5344CB8AC3E}">
        <p14:creationId xmlns:p14="http://schemas.microsoft.com/office/powerpoint/2010/main" val="13780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881570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49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38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604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tiff"/><Relationship Id="rId4" Type="http://schemas.openxmlformats.org/officeDocument/2006/relationships/slideLayout" Target="../slideLayouts/slideLayout4.xml"/><Relationship Id="rId9"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41880" y="211017"/>
            <a:ext cx="1529081" cy="1034233"/>
          </a:xfrm>
          <a:prstGeom prst="rect">
            <a:avLst/>
          </a:prstGeom>
        </p:spPr>
      </p:pic>
      <p:pic>
        <p:nvPicPr>
          <p:cNvPr id="3"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8439912" y="6254496"/>
            <a:ext cx="562208" cy="469532"/>
          </a:xfrm>
          <a:prstGeom prst="rect">
            <a:avLst/>
          </a:prstGeom>
        </p:spPr>
      </p:pic>
      <p:pic>
        <p:nvPicPr>
          <p:cNvPr id="4"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41880" y="6254496"/>
            <a:ext cx="6016154" cy="469532"/>
          </a:xfrm>
          <a:prstGeom prst="rect">
            <a:avLst/>
          </a:prstGeom>
        </p:spPr>
      </p:pic>
      <p:sp>
        <p:nvSpPr>
          <p:cNvPr id="10" name="Espaço Reservado para Título 9">
            <a:extLst>
              <a:ext uri="{FF2B5EF4-FFF2-40B4-BE49-F238E27FC236}">
                <a16:creationId xmlns:a16="http://schemas.microsoft.com/office/drawing/2014/main" id="{517BE262-E334-46E0-858E-8C674FCA2612}"/>
              </a:ext>
            </a:extLst>
          </p:cNvPr>
          <p:cNvSpPr>
            <a:spLocks noGrp="1"/>
          </p:cNvSpPr>
          <p:nvPr>
            <p:ph type="title"/>
          </p:nvPr>
        </p:nvSpPr>
        <p:spPr>
          <a:xfrm>
            <a:off x="1570345" y="211017"/>
            <a:ext cx="7886700" cy="1325563"/>
          </a:xfrm>
          <a:prstGeom prst="rect">
            <a:avLst/>
          </a:prstGeom>
        </p:spPr>
        <p:txBody>
          <a:bodyPr vert="horz" lIns="91440" tIns="45720" rIns="91440" bIns="45720" rtlCol="0" anchor="ctr">
            <a:normAutofit/>
          </a:bodyPr>
          <a:lstStyle/>
          <a:p>
            <a:r>
              <a:rPr lang="pt-BR" dirty="0"/>
              <a:t>CLIQUE PARA EDITAR O TÍTULO MESTRE</a:t>
            </a:r>
          </a:p>
        </p:txBody>
      </p:sp>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728123" y="185340"/>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8" r:id="rId4"/>
    <p:sldLayoutId id="2147483670" r:id="rId5"/>
    <p:sldLayoutId id="2147483686" r:id="rId6"/>
  </p:sldLayoutIdLst>
  <p:txStyles>
    <p:title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m 1">
            <a:extLst>
              <a:ext uri="{FF2B5EF4-FFF2-40B4-BE49-F238E27FC236}">
                <a16:creationId xmlns:a16="http://schemas.microsoft.com/office/drawing/2014/main" id="{8A0BC700-765F-4D5F-A5A0-2C2AD6FE90B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365573"/>
      </p:ext>
    </p:extLst>
  </p:cSld>
  <p:clrMap bg1="lt1" tx1="dk1" bg2="lt2" tx2="dk2" accent1="accent1" accent2="accent2" accent3="accent3" accent4="accent4" accent5="accent5" accent6="accent6" hlink="hlink" folHlink="folHlink"/>
  <p:sldLayoutIdLst>
    <p:sldLayoutId id="2147483664" r:id="rId1"/>
  </p:sldLayoutIdLst>
  <p:txStyles>
    <p:titleStyle>
      <a:lvl1pPr algn="ctr" rtl="0" eaLnBrk="0" fontAlgn="base" hangingPunct="0">
        <a:spcBef>
          <a:spcPct val="0"/>
        </a:spcBef>
        <a:spcAft>
          <a:spcPct val="0"/>
        </a:spcAft>
        <a:defRPr sz="4399" kern="1200">
          <a:solidFill>
            <a:schemeClr val="tx1"/>
          </a:solidFill>
          <a:latin typeface="+mj-lt"/>
          <a:ea typeface="+mj-ea"/>
          <a:cs typeface="+mj-cs"/>
        </a:defRPr>
      </a:lvl1pPr>
      <a:lvl2pPr algn="ctr" rtl="0" eaLnBrk="0" fontAlgn="base" hangingPunct="0">
        <a:spcBef>
          <a:spcPct val="0"/>
        </a:spcBef>
        <a:spcAft>
          <a:spcPct val="0"/>
        </a:spcAft>
        <a:defRPr sz="4399">
          <a:solidFill>
            <a:schemeClr val="tx1"/>
          </a:solidFill>
          <a:latin typeface="Calibri" panose="020F0502020204030204" pitchFamily="34" charset="0"/>
        </a:defRPr>
      </a:lvl2pPr>
      <a:lvl3pPr algn="ctr" rtl="0" eaLnBrk="0" fontAlgn="base" hangingPunct="0">
        <a:spcBef>
          <a:spcPct val="0"/>
        </a:spcBef>
        <a:spcAft>
          <a:spcPct val="0"/>
        </a:spcAft>
        <a:defRPr sz="4399">
          <a:solidFill>
            <a:schemeClr val="tx1"/>
          </a:solidFill>
          <a:latin typeface="Calibri" panose="020F0502020204030204" pitchFamily="34" charset="0"/>
        </a:defRPr>
      </a:lvl3pPr>
      <a:lvl4pPr algn="ctr" rtl="0" eaLnBrk="0" fontAlgn="base" hangingPunct="0">
        <a:spcBef>
          <a:spcPct val="0"/>
        </a:spcBef>
        <a:spcAft>
          <a:spcPct val="0"/>
        </a:spcAft>
        <a:defRPr sz="4399">
          <a:solidFill>
            <a:schemeClr val="tx1"/>
          </a:solidFill>
          <a:latin typeface="Calibri" panose="020F0502020204030204" pitchFamily="34" charset="0"/>
        </a:defRPr>
      </a:lvl4pPr>
      <a:lvl5pPr algn="ctr" rtl="0" eaLnBrk="0" fontAlgn="base" hangingPunct="0">
        <a:spcBef>
          <a:spcPct val="0"/>
        </a:spcBef>
        <a:spcAft>
          <a:spcPct val="0"/>
        </a:spcAft>
        <a:defRPr sz="4399">
          <a:solidFill>
            <a:schemeClr val="tx1"/>
          </a:solidFill>
          <a:latin typeface="Calibri" panose="020F0502020204030204" pitchFamily="34" charset="0"/>
        </a:defRPr>
      </a:lvl5pPr>
      <a:lvl6pPr marL="457109" algn="ctr" rtl="0" fontAlgn="base">
        <a:spcBef>
          <a:spcPct val="0"/>
        </a:spcBef>
        <a:spcAft>
          <a:spcPct val="0"/>
        </a:spcAft>
        <a:defRPr sz="4399">
          <a:solidFill>
            <a:schemeClr val="tx1"/>
          </a:solidFill>
          <a:latin typeface="Calibri" panose="020F0502020204030204" pitchFamily="34" charset="0"/>
        </a:defRPr>
      </a:lvl6pPr>
      <a:lvl7pPr marL="914217" algn="ctr" rtl="0" fontAlgn="base">
        <a:spcBef>
          <a:spcPct val="0"/>
        </a:spcBef>
        <a:spcAft>
          <a:spcPct val="0"/>
        </a:spcAft>
        <a:defRPr sz="4399">
          <a:solidFill>
            <a:schemeClr val="tx1"/>
          </a:solidFill>
          <a:latin typeface="Calibri" panose="020F0502020204030204" pitchFamily="34" charset="0"/>
        </a:defRPr>
      </a:lvl7pPr>
      <a:lvl8pPr marL="1371326" algn="ctr" rtl="0" fontAlgn="base">
        <a:spcBef>
          <a:spcPct val="0"/>
        </a:spcBef>
        <a:spcAft>
          <a:spcPct val="0"/>
        </a:spcAft>
        <a:defRPr sz="4399">
          <a:solidFill>
            <a:schemeClr val="tx1"/>
          </a:solidFill>
          <a:latin typeface="Calibri" panose="020F0502020204030204" pitchFamily="34" charset="0"/>
        </a:defRPr>
      </a:lvl8pPr>
      <a:lvl9pPr marL="1828434" algn="ctr" rtl="0" fontAlgn="base">
        <a:spcBef>
          <a:spcPct val="0"/>
        </a:spcBef>
        <a:spcAft>
          <a:spcPct val="0"/>
        </a:spcAft>
        <a:defRPr sz="4399">
          <a:solidFill>
            <a:schemeClr val="tx1"/>
          </a:solidFill>
          <a:latin typeface="Calibri" panose="020F0502020204030204" pitchFamily="34" charset="0"/>
        </a:defRPr>
      </a:lvl9pPr>
    </p:titleStyle>
    <p:bodyStyle>
      <a:lvl1pPr marL="342831" indent="-342831" algn="l" rtl="0" eaLnBrk="0" fontAlgn="base" hangingPunct="0">
        <a:spcBef>
          <a:spcPct val="20000"/>
        </a:spcBef>
        <a:spcAft>
          <a:spcPct val="0"/>
        </a:spcAft>
        <a:buFont typeface="Arial" panose="020B0604020202020204" pitchFamily="34" charset="0"/>
        <a:buChar char="•"/>
        <a:defRPr sz="3199" kern="1200">
          <a:solidFill>
            <a:schemeClr val="tx1"/>
          </a:solidFill>
          <a:latin typeface="+mn-lt"/>
          <a:ea typeface="+mn-ea"/>
          <a:cs typeface="+mn-cs"/>
        </a:defRPr>
      </a:lvl1pPr>
      <a:lvl2pPr marL="742801" indent="-285693" algn="l" rtl="0" eaLnBrk="0" fontAlgn="base" hangingPunct="0">
        <a:spcBef>
          <a:spcPct val="20000"/>
        </a:spcBef>
        <a:spcAft>
          <a:spcPct val="0"/>
        </a:spcAft>
        <a:buFont typeface="Arial" panose="020B0604020202020204" pitchFamily="34" charset="0"/>
        <a:buChar char="–"/>
        <a:defRPr sz="2799" kern="1200">
          <a:solidFill>
            <a:schemeClr val="tx1"/>
          </a:solidFill>
          <a:latin typeface="+mn-lt"/>
          <a:ea typeface="+mn-ea"/>
          <a:cs typeface="+mn-cs"/>
        </a:defRPr>
      </a:lvl2pPr>
      <a:lvl3pPr marL="1142771" indent="-22855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880"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989"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Espaço Reservado para Título 1">
            <a:extLst>
              <a:ext uri="{FF2B5EF4-FFF2-40B4-BE49-F238E27FC236}">
                <a16:creationId xmlns:a16="http://schemas.microsoft.com/office/drawing/2014/main" id="{95212BF4-E9E4-4E39-9EAD-18C77C3CA679}"/>
              </a:ext>
            </a:extLst>
          </p:cNvPr>
          <p:cNvSpPr>
            <a:spLocks noGrp="1"/>
          </p:cNvSpPr>
          <p:nvPr>
            <p:ph type="title"/>
          </p:nvPr>
        </p:nvSpPr>
        <p:spPr bwMode="auto">
          <a:xfrm>
            <a:off x="457121" y="274638"/>
            <a:ext cx="822975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5123" name="Espaço Reservado para Texto 2">
            <a:extLst>
              <a:ext uri="{FF2B5EF4-FFF2-40B4-BE49-F238E27FC236}">
                <a16:creationId xmlns:a16="http://schemas.microsoft.com/office/drawing/2014/main" id="{36203895-5731-4614-B083-DB0FAC12CA2F}"/>
              </a:ext>
            </a:extLst>
          </p:cNvPr>
          <p:cNvSpPr>
            <a:spLocks noGrp="1"/>
          </p:cNvSpPr>
          <p:nvPr>
            <p:ph type="body" idx="1"/>
          </p:nvPr>
        </p:nvSpPr>
        <p:spPr bwMode="auto">
          <a:xfrm>
            <a:off x="457121" y="1600201"/>
            <a:ext cx="822975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2E4B039A-A7DA-4AA3-87FC-F80A80595059}"/>
              </a:ext>
            </a:extLst>
          </p:cNvPr>
          <p:cNvSpPr>
            <a:spLocks noGrp="1"/>
          </p:cNvSpPr>
          <p:nvPr>
            <p:ph type="dt" sz="half" idx="2"/>
          </p:nvPr>
        </p:nvSpPr>
        <p:spPr>
          <a:xfrm>
            <a:off x="457120" y="6356351"/>
            <a:ext cx="213323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pPr>
              <a:defRPr/>
            </a:pPr>
            <a:fld id="{C9D5DD5F-33B1-4B8C-8CB3-E2D4F25B87BC}" type="datetimeFigureOut">
              <a:rPr lang="pt-BR"/>
              <a:pPr>
                <a:defRPr/>
              </a:pPr>
              <a:t>25/11/2018</a:t>
            </a:fld>
            <a:endParaRPr lang="pt-BR" dirty="0"/>
          </a:p>
        </p:txBody>
      </p:sp>
      <p:sp>
        <p:nvSpPr>
          <p:cNvPr id="5" name="Espaço Reservado para Rodapé 4">
            <a:extLst>
              <a:ext uri="{FF2B5EF4-FFF2-40B4-BE49-F238E27FC236}">
                <a16:creationId xmlns:a16="http://schemas.microsoft.com/office/drawing/2014/main" id="{128AFD6F-1FC6-4475-AECF-EF54378CB4C7}"/>
              </a:ext>
            </a:extLst>
          </p:cNvPr>
          <p:cNvSpPr>
            <a:spLocks noGrp="1"/>
          </p:cNvSpPr>
          <p:nvPr>
            <p:ph type="ftr" sz="quarter" idx="3"/>
          </p:nvPr>
        </p:nvSpPr>
        <p:spPr>
          <a:xfrm>
            <a:off x="3123658" y="6356351"/>
            <a:ext cx="2896685"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pPr>
              <a:defRPr/>
            </a:pPr>
            <a:endParaRPr lang="pt-BR"/>
          </a:p>
        </p:txBody>
      </p:sp>
      <p:sp>
        <p:nvSpPr>
          <p:cNvPr id="6" name="Espaço Reservado para Número de Slide 5">
            <a:extLst>
              <a:ext uri="{FF2B5EF4-FFF2-40B4-BE49-F238E27FC236}">
                <a16:creationId xmlns:a16="http://schemas.microsoft.com/office/drawing/2014/main" id="{591E0BBA-7849-4DED-B69D-1B287A6C3B03}"/>
              </a:ext>
            </a:extLst>
          </p:cNvPr>
          <p:cNvSpPr>
            <a:spLocks noGrp="1"/>
          </p:cNvSpPr>
          <p:nvPr>
            <p:ph type="sldNum" sz="quarter" idx="4"/>
          </p:nvPr>
        </p:nvSpPr>
        <p:spPr>
          <a:xfrm>
            <a:off x="6553650" y="6356351"/>
            <a:ext cx="213323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a:defRPr/>
            </a:pPr>
            <a:fld id="{EE8B5E03-1344-433D-94ED-C3993FD36F17}" type="slidenum">
              <a:rPr lang="pt-BR" altLang="pt-BR"/>
              <a:pPr>
                <a:defRPr/>
              </a:pPr>
              <a:t>‹nº›</a:t>
            </a:fld>
            <a:endParaRPr lang="pt-BR" altLang="pt-BR"/>
          </a:p>
        </p:txBody>
      </p:sp>
      <p:pic>
        <p:nvPicPr>
          <p:cNvPr id="5127" name="Picture 2" descr="C:\Users\cl0817\Desktop\MioloCinza.jpg">
            <a:extLst>
              <a:ext uri="{FF2B5EF4-FFF2-40B4-BE49-F238E27FC236}">
                <a16:creationId xmlns:a16="http://schemas.microsoft.com/office/drawing/2014/main" id="{26B49F0F-C273-4D65-9353-423C2E1B0E1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752438"/>
      </p:ext>
    </p:extLst>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sz="4399" kern="1200">
          <a:solidFill>
            <a:schemeClr val="tx1"/>
          </a:solidFill>
          <a:latin typeface="+mj-lt"/>
          <a:ea typeface="+mj-ea"/>
          <a:cs typeface="+mj-cs"/>
        </a:defRPr>
      </a:lvl1pPr>
      <a:lvl2pPr algn="ctr" rtl="0" eaLnBrk="0" fontAlgn="base" hangingPunct="0">
        <a:spcBef>
          <a:spcPct val="0"/>
        </a:spcBef>
        <a:spcAft>
          <a:spcPct val="0"/>
        </a:spcAft>
        <a:defRPr sz="4399">
          <a:solidFill>
            <a:schemeClr val="tx1"/>
          </a:solidFill>
          <a:latin typeface="Calibri" panose="020F0502020204030204" pitchFamily="34" charset="0"/>
        </a:defRPr>
      </a:lvl2pPr>
      <a:lvl3pPr algn="ctr" rtl="0" eaLnBrk="0" fontAlgn="base" hangingPunct="0">
        <a:spcBef>
          <a:spcPct val="0"/>
        </a:spcBef>
        <a:spcAft>
          <a:spcPct val="0"/>
        </a:spcAft>
        <a:defRPr sz="4399">
          <a:solidFill>
            <a:schemeClr val="tx1"/>
          </a:solidFill>
          <a:latin typeface="Calibri" panose="020F0502020204030204" pitchFamily="34" charset="0"/>
        </a:defRPr>
      </a:lvl3pPr>
      <a:lvl4pPr algn="ctr" rtl="0" eaLnBrk="0" fontAlgn="base" hangingPunct="0">
        <a:spcBef>
          <a:spcPct val="0"/>
        </a:spcBef>
        <a:spcAft>
          <a:spcPct val="0"/>
        </a:spcAft>
        <a:defRPr sz="4399">
          <a:solidFill>
            <a:schemeClr val="tx1"/>
          </a:solidFill>
          <a:latin typeface="Calibri" panose="020F0502020204030204" pitchFamily="34" charset="0"/>
        </a:defRPr>
      </a:lvl4pPr>
      <a:lvl5pPr algn="ctr" rtl="0" eaLnBrk="0" fontAlgn="base" hangingPunct="0">
        <a:spcBef>
          <a:spcPct val="0"/>
        </a:spcBef>
        <a:spcAft>
          <a:spcPct val="0"/>
        </a:spcAft>
        <a:defRPr sz="4399">
          <a:solidFill>
            <a:schemeClr val="tx1"/>
          </a:solidFill>
          <a:latin typeface="Calibri" panose="020F0502020204030204" pitchFamily="34" charset="0"/>
        </a:defRPr>
      </a:lvl5pPr>
      <a:lvl6pPr marL="457109" algn="ctr" rtl="0" fontAlgn="base">
        <a:spcBef>
          <a:spcPct val="0"/>
        </a:spcBef>
        <a:spcAft>
          <a:spcPct val="0"/>
        </a:spcAft>
        <a:defRPr sz="4399">
          <a:solidFill>
            <a:schemeClr val="tx1"/>
          </a:solidFill>
          <a:latin typeface="Calibri" panose="020F0502020204030204" pitchFamily="34" charset="0"/>
        </a:defRPr>
      </a:lvl6pPr>
      <a:lvl7pPr marL="914217" algn="ctr" rtl="0" fontAlgn="base">
        <a:spcBef>
          <a:spcPct val="0"/>
        </a:spcBef>
        <a:spcAft>
          <a:spcPct val="0"/>
        </a:spcAft>
        <a:defRPr sz="4399">
          <a:solidFill>
            <a:schemeClr val="tx1"/>
          </a:solidFill>
          <a:latin typeface="Calibri" panose="020F0502020204030204" pitchFamily="34" charset="0"/>
        </a:defRPr>
      </a:lvl7pPr>
      <a:lvl8pPr marL="1371326" algn="ctr" rtl="0" fontAlgn="base">
        <a:spcBef>
          <a:spcPct val="0"/>
        </a:spcBef>
        <a:spcAft>
          <a:spcPct val="0"/>
        </a:spcAft>
        <a:defRPr sz="4399">
          <a:solidFill>
            <a:schemeClr val="tx1"/>
          </a:solidFill>
          <a:latin typeface="Calibri" panose="020F0502020204030204" pitchFamily="34" charset="0"/>
        </a:defRPr>
      </a:lvl8pPr>
      <a:lvl9pPr marL="1828434" algn="ctr" rtl="0" fontAlgn="base">
        <a:spcBef>
          <a:spcPct val="0"/>
        </a:spcBef>
        <a:spcAft>
          <a:spcPct val="0"/>
        </a:spcAft>
        <a:defRPr sz="4399">
          <a:solidFill>
            <a:schemeClr val="tx1"/>
          </a:solidFill>
          <a:latin typeface="Calibri" panose="020F0502020204030204" pitchFamily="34" charset="0"/>
        </a:defRPr>
      </a:lvl9pPr>
    </p:titleStyle>
    <p:bodyStyle>
      <a:lvl1pPr marL="342831" indent="-342831" algn="l" rtl="0" eaLnBrk="0" fontAlgn="base" hangingPunct="0">
        <a:spcBef>
          <a:spcPct val="20000"/>
        </a:spcBef>
        <a:spcAft>
          <a:spcPct val="0"/>
        </a:spcAft>
        <a:buFont typeface="Arial" panose="020B0604020202020204" pitchFamily="34" charset="0"/>
        <a:buChar char="•"/>
        <a:defRPr sz="3199" kern="1200">
          <a:solidFill>
            <a:schemeClr val="tx1"/>
          </a:solidFill>
          <a:latin typeface="+mn-lt"/>
          <a:ea typeface="+mn-ea"/>
          <a:cs typeface="+mn-cs"/>
        </a:defRPr>
      </a:lvl1pPr>
      <a:lvl2pPr marL="742801" indent="-285693" algn="l" rtl="0" eaLnBrk="0" fontAlgn="base" hangingPunct="0">
        <a:spcBef>
          <a:spcPct val="20000"/>
        </a:spcBef>
        <a:spcAft>
          <a:spcPct val="0"/>
        </a:spcAft>
        <a:buFont typeface="Arial" panose="020B0604020202020204" pitchFamily="34" charset="0"/>
        <a:buChar char="–"/>
        <a:defRPr sz="2799" kern="1200">
          <a:solidFill>
            <a:schemeClr val="tx1"/>
          </a:solidFill>
          <a:latin typeface="+mn-lt"/>
          <a:ea typeface="+mn-ea"/>
          <a:cs typeface="+mn-cs"/>
        </a:defRPr>
      </a:lvl2pPr>
      <a:lvl3pPr marL="1142771" indent="-22855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880"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989"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4"/>
          <a:srcRect/>
          <a:stretch>
            <a:fillRect/>
          </a:stretch>
        </p:blipFill>
        <p:spPr bwMode="auto">
          <a:xfrm>
            <a:off x="0" y="0"/>
            <a:ext cx="9161463" cy="6858000"/>
          </a:xfrm>
          <a:prstGeom prst="rect">
            <a:avLst/>
          </a:prstGeom>
          <a:noFill/>
          <a:ln w="9525">
            <a:noFill/>
            <a:miter lim="800000"/>
            <a:headEnd/>
            <a:tailEnd/>
          </a:ln>
        </p:spPr>
      </p:pic>
      <p:pic>
        <p:nvPicPr>
          <p:cNvPr id="9" name="Imagem 8"/>
          <p:cNvPicPr>
            <a:picLocks noChangeAspect="1"/>
          </p:cNvPicPr>
          <p:nvPr userDrawn="1"/>
        </p:nvPicPr>
        <p:blipFill>
          <a:blip r:embed="rId5"/>
          <a:srcRect/>
          <a:stretch>
            <a:fillRect/>
          </a:stretch>
        </p:blipFill>
        <p:spPr bwMode="auto">
          <a:xfrm>
            <a:off x="0" y="1357298"/>
            <a:ext cx="9161463" cy="4235465"/>
          </a:xfrm>
          <a:prstGeom prst="rect">
            <a:avLst/>
          </a:prstGeom>
          <a:noFill/>
          <a:ln w="9525">
            <a:noFill/>
            <a:miter lim="800000"/>
            <a:headEnd/>
            <a:tailEnd/>
          </a:ln>
        </p:spPr>
      </p:pic>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dirty="0"/>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E6E0D5AB-0C34-46E6-B7D2-5B3465C78DD0}" type="datetimeFigureOut">
              <a:rPr lang="pt-BR" smtClean="0"/>
              <a:pPr/>
              <a:t>25/11/2018</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BC71CD0F-0326-4B3C-99C9-230879648C93}" type="slidenum">
              <a:rPr lang="pt-BR" smtClean="0"/>
              <a:pPr/>
              <a:t>‹nº›</a:t>
            </a:fld>
            <a:endParaRPr lang="pt-BR" dirty="0"/>
          </a:p>
        </p:txBody>
      </p:sp>
    </p:spTree>
    <p:extLst>
      <p:ext uri="{BB962C8B-B14F-4D97-AF65-F5344CB8AC3E}">
        <p14:creationId xmlns:p14="http://schemas.microsoft.com/office/powerpoint/2010/main" val="753239410"/>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ctr" defTabSz="914400" rtl="0" eaLnBrk="1" latinLnBrk="0" hangingPunct="1">
        <a:spcBef>
          <a:spcPct val="0"/>
        </a:spcBef>
        <a:buNone/>
        <a:defRPr sz="4400" kern="120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m 2"/>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dirty="0"/>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3EFAB7E4-F73E-4F5B-A8F8-125BE655B544}" type="datetimeFigureOut">
              <a:rPr lang="pt-BR" smtClean="0"/>
              <a:pPr/>
              <a:t>25/11/2018</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EF1DA042-4D1B-46E1-B30D-A1C7C09E5E95}" type="slidenum">
              <a:rPr lang="pt-BR" smtClean="0"/>
              <a:pPr/>
              <a:t>‹nº›</a:t>
            </a:fld>
            <a:endParaRPr lang="pt-BR" dirty="0"/>
          </a:p>
        </p:txBody>
      </p:sp>
    </p:spTree>
    <p:extLst>
      <p:ext uri="{BB962C8B-B14F-4D97-AF65-F5344CB8AC3E}">
        <p14:creationId xmlns:p14="http://schemas.microsoft.com/office/powerpoint/2010/main" val="651707707"/>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914400" rtl="0" eaLnBrk="1" latinLnBrk="0" hangingPunct="1">
        <a:spcBef>
          <a:spcPct val="0"/>
        </a:spcBef>
        <a:buNone/>
        <a:defRPr sz="4400" kern="120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m 1">
            <a:extLst>
              <a:ext uri="{FF2B5EF4-FFF2-40B4-BE49-F238E27FC236}">
                <a16:creationId xmlns:a16="http://schemas.microsoft.com/office/drawing/2014/main" id="{9BC289C1-DD57-480D-AF57-FC3A1A748B1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6115456"/>
      </p:ext>
    </p:extLst>
  </p:cSld>
  <p:clrMap bg1="lt1" tx1="dk1" bg2="lt2" tx2="dk2" accent1="accent1" accent2="accent2" accent3="accent3" accent4="accent4" accent5="accent5" accent6="accent6" hlink="hlink" folHlink="folHlink"/>
  <p:sldLayoutIdLst>
    <p:sldLayoutId id="2147483682" r:id="rId1"/>
  </p:sldLayoutIdLst>
  <p:txStyles>
    <p:titleStyle>
      <a:lvl1pPr algn="ctr" rtl="0" eaLnBrk="0" fontAlgn="base" hangingPunct="0">
        <a:spcBef>
          <a:spcPct val="0"/>
        </a:spcBef>
        <a:spcAft>
          <a:spcPct val="0"/>
        </a:spcAft>
        <a:defRPr sz="4399" kern="1200">
          <a:solidFill>
            <a:schemeClr val="tx1"/>
          </a:solidFill>
          <a:latin typeface="+mj-lt"/>
          <a:ea typeface="+mj-ea"/>
          <a:cs typeface="+mj-cs"/>
        </a:defRPr>
      </a:lvl1pPr>
      <a:lvl2pPr algn="ctr" rtl="0" eaLnBrk="0" fontAlgn="base" hangingPunct="0">
        <a:spcBef>
          <a:spcPct val="0"/>
        </a:spcBef>
        <a:spcAft>
          <a:spcPct val="0"/>
        </a:spcAft>
        <a:defRPr sz="4399">
          <a:solidFill>
            <a:schemeClr val="tx1"/>
          </a:solidFill>
          <a:latin typeface="Calibri" pitchFamily="34" charset="0"/>
        </a:defRPr>
      </a:lvl2pPr>
      <a:lvl3pPr algn="ctr" rtl="0" eaLnBrk="0" fontAlgn="base" hangingPunct="0">
        <a:spcBef>
          <a:spcPct val="0"/>
        </a:spcBef>
        <a:spcAft>
          <a:spcPct val="0"/>
        </a:spcAft>
        <a:defRPr sz="4399">
          <a:solidFill>
            <a:schemeClr val="tx1"/>
          </a:solidFill>
          <a:latin typeface="Calibri" pitchFamily="34" charset="0"/>
        </a:defRPr>
      </a:lvl3pPr>
      <a:lvl4pPr algn="ctr" rtl="0" eaLnBrk="0" fontAlgn="base" hangingPunct="0">
        <a:spcBef>
          <a:spcPct val="0"/>
        </a:spcBef>
        <a:spcAft>
          <a:spcPct val="0"/>
        </a:spcAft>
        <a:defRPr sz="4399">
          <a:solidFill>
            <a:schemeClr val="tx1"/>
          </a:solidFill>
          <a:latin typeface="Calibri" pitchFamily="34" charset="0"/>
        </a:defRPr>
      </a:lvl4pPr>
      <a:lvl5pPr algn="ctr" rtl="0" eaLnBrk="0" fontAlgn="base" hangingPunct="0">
        <a:spcBef>
          <a:spcPct val="0"/>
        </a:spcBef>
        <a:spcAft>
          <a:spcPct val="0"/>
        </a:spcAft>
        <a:defRPr sz="4399">
          <a:solidFill>
            <a:schemeClr val="tx1"/>
          </a:solidFill>
          <a:latin typeface="Calibri" pitchFamily="34" charset="0"/>
        </a:defRPr>
      </a:lvl5pPr>
      <a:lvl6pPr marL="457109" algn="ctr" rtl="0" fontAlgn="base">
        <a:spcBef>
          <a:spcPct val="0"/>
        </a:spcBef>
        <a:spcAft>
          <a:spcPct val="0"/>
        </a:spcAft>
        <a:defRPr sz="4399">
          <a:solidFill>
            <a:schemeClr val="tx1"/>
          </a:solidFill>
          <a:latin typeface="Calibri" pitchFamily="34" charset="0"/>
        </a:defRPr>
      </a:lvl6pPr>
      <a:lvl7pPr marL="914217" algn="ctr" rtl="0" fontAlgn="base">
        <a:spcBef>
          <a:spcPct val="0"/>
        </a:spcBef>
        <a:spcAft>
          <a:spcPct val="0"/>
        </a:spcAft>
        <a:defRPr sz="4399">
          <a:solidFill>
            <a:schemeClr val="tx1"/>
          </a:solidFill>
          <a:latin typeface="Calibri" pitchFamily="34" charset="0"/>
        </a:defRPr>
      </a:lvl7pPr>
      <a:lvl8pPr marL="1371326" algn="ctr" rtl="0" fontAlgn="base">
        <a:spcBef>
          <a:spcPct val="0"/>
        </a:spcBef>
        <a:spcAft>
          <a:spcPct val="0"/>
        </a:spcAft>
        <a:defRPr sz="4399">
          <a:solidFill>
            <a:schemeClr val="tx1"/>
          </a:solidFill>
          <a:latin typeface="Calibri" pitchFamily="34" charset="0"/>
        </a:defRPr>
      </a:lvl8pPr>
      <a:lvl9pPr marL="1828434" algn="ctr" rtl="0" fontAlgn="base">
        <a:spcBef>
          <a:spcPct val="0"/>
        </a:spcBef>
        <a:spcAft>
          <a:spcPct val="0"/>
        </a:spcAft>
        <a:defRPr sz="4399">
          <a:solidFill>
            <a:schemeClr val="tx1"/>
          </a:solidFill>
          <a:latin typeface="Calibri" pitchFamily="34" charset="0"/>
        </a:defRPr>
      </a:lvl9pPr>
    </p:titleStyle>
    <p:bodyStyle>
      <a:lvl1pPr marL="342831" indent="-342831" algn="l" rtl="0" eaLnBrk="0" fontAlgn="base" hangingPunct="0">
        <a:spcBef>
          <a:spcPct val="20000"/>
        </a:spcBef>
        <a:spcAft>
          <a:spcPct val="0"/>
        </a:spcAft>
        <a:buFont typeface="Arial" panose="020B0604020202020204" pitchFamily="34" charset="0"/>
        <a:buChar char="•"/>
        <a:defRPr sz="3199" kern="1200">
          <a:solidFill>
            <a:schemeClr val="tx1"/>
          </a:solidFill>
          <a:latin typeface="+mn-lt"/>
          <a:ea typeface="+mn-ea"/>
          <a:cs typeface="+mn-cs"/>
        </a:defRPr>
      </a:lvl1pPr>
      <a:lvl2pPr marL="742801" indent="-285693" algn="l" rtl="0" eaLnBrk="0" fontAlgn="base" hangingPunct="0">
        <a:spcBef>
          <a:spcPct val="20000"/>
        </a:spcBef>
        <a:spcAft>
          <a:spcPct val="0"/>
        </a:spcAft>
        <a:buFont typeface="Arial" panose="020B0604020202020204" pitchFamily="34" charset="0"/>
        <a:buChar char="–"/>
        <a:defRPr sz="2799" kern="1200">
          <a:solidFill>
            <a:schemeClr val="tx1"/>
          </a:solidFill>
          <a:latin typeface="+mn-lt"/>
          <a:ea typeface="+mn-ea"/>
          <a:cs typeface="+mn-cs"/>
        </a:defRPr>
      </a:lvl2pPr>
      <a:lvl3pPr marL="1142771" indent="-22855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880"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989" indent="-22855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9DBDE3D-D84A-48C8-B616-E7189D09BCA7}"/>
              </a:ext>
            </a:extLst>
          </p:cNvPr>
          <p:cNvSpPr>
            <a:spLocks noChangeArrowheads="1"/>
          </p:cNvSpPr>
          <p:nvPr userDrawn="1"/>
        </p:nvSpPr>
        <p:spPr bwMode="auto">
          <a:xfrm flipH="1">
            <a:off x="9541019" y="6538008"/>
            <a:ext cx="561372" cy="243656"/>
          </a:xfrm>
          <a:prstGeom prst="rect">
            <a:avLst/>
          </a:prstGeom>
          <a:noFill/>
          <a:ln w="12700">
            <a:noFill/>
            <a:miter lim="800000"/>
            <a:headEnd/>
            <a:tailEnd/>
          </a:ln>
          <a:effectLst/>
        </p:spPr>
        <p:txBody>
          <a:bodyPr wrap="squar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tx1"/>
                </a:solidFill>
              </a:rPr>
              <a:pPr/>
              <a:t>‹nº›</a:t>
            </a:fld>
            <a:endParaRPr lang="en-US" altLang="pt-BR" sz="1000" i="0" dirty="0">
              <a:solidFill>
                <a:schemeClr val="tx1"/>
              </a:solidFill>
            </a:endParaRPr>
          </a:p>
        </p:txBody>
      </p:sp>
      <p:sp>
        <p:nvSpPr>
          <p:cNvPr id="2" name="Retângulo 1">
            <a:extLst>
              <a:ext uri="{FF2B5EF4-FFF2-40B4-BE49-F238E27FC236}">
                <a16:creationId xmlns:a16="http://schemas.microsoft.com/office/drawing/2014/main" id="{B09677DF-F144-4A72-BA89-E027BB02B223}"/>
              </a:ext>
            </a:extLst>
          </p:cNvPr>
          <p:cNvSpPr/>
          <p:nvPr userDrawn="1"/>
        </p:nvSpPr>
        <p:spPr>
          <a:xfrm>
            <a:off x="4287306" y="3244334"/>
            <a:ext cx="569387" cy="369332"/>
          </a:xfrm>
          <a:prstGeom prst="rect">
            <a:avLst/>
          </a:prstGeom>
        </p:spPr>
        <p:txBody>
          <a:bodyPr wrap="none">
            <a:spAutoFit/>
          </a:bodyPr>
          <a:lstStyle/>
          <a:p>
            <a:fld id="{1F181E32-BE3B-4DC9-B388-A273B5ED0A73}" type="slidenum">
              <a:rPr lang="en-US" altLang="pt-BR" sz="1800" i="0" smtClean="0">
                <a:solidFill>
                  <a:schemeClr val="tx1"/>
                </a:solidFill>
              </a:rPr>
              <a:pPr/>
              <a:t>‹nº›</a:t>
            </a:fld>
            <a:endParaRPr lang="pt-BR" dirty="0"/>
          </a:p>
        </p:txBody>
      </p:sp>
      <p:sp>
        <p:nvSpPr>
          <p:cNvPr id="8" name="Rectangle 8">
            <a:extLst>
              <a:ext uri="{FF2B5EF4-FFF2-40B4-BE49-F238E27FC236}">
                <a16:creationId xmlns:a16="http://schemas.microsoft.com/office/drawing/2014/main" id="{C8C142F3-732D-41EB-88C4-CF9D8044572F}"/>
              </a:ext>
            </a:extLst>
          </p:cNvPr>
          <p:cNvSpPr>
            <a:spLocks noChangeArrowheads="1"/>
          </p:cNvSpPr>
          <p:nvPr userDrawn="1"/>
        </p:nvSpPr>
        <p:spPr bwMode="auto">
          <a:xfrm flipH="1">
            <a:off x="7092280" y="6569720"/>
            <a:ext cx="561372" cy="243656"/>
          </a:xfrm>
          <a:prstGeom prst="rect">
            <a:avLst/>
          </a:prstGeom>
          <a:noFill/>
          <a:ln w="12700">
            <a:noFill/>
            <a:miter lim="800000"/>
            <a:headEnd/>
            <a:tailEnd/>
          </a:ln>
          <a:effectLst/>
        </p:spPr>
        <p:txBody>
          <a:bodyPr wrap="squar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tx1"/>
                </a:solidFill>
              </a:rPr>
              <a:pPr/>
              <a:t>‹nº›</a:t>
            </a:fld>
            <a:endParaRPr lang="en-US" altLang="pt-BR" sz="1000" i="0" dirty="0">
              <a:solidFill>
                <a:schemeClr val="tx1"/>
              </a:solidFill>
            </a:endParaRPr>
          </a:p>
        </p:txBody>
      </p:sp>
      <p:pic>
        <p:nvPicPr>
          <p:cNvPr id="7" name="Picture 2" descr="Resultado de imagem para fiap logo">
            <a:extLst>
              <a:ext uri="{FF2B5EF4-FFF2-40B4-BE49-F238E27FC236}">
                <a16:creationId xmlns:a16="http://schemas.microsoft.com/office/drawing/2014/main" id="{D62F14F6-4628-4A07-95D0-8C5503A8FD54}"/>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28123" y="185340"/>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46984"/>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br/imgres?imgurl&amp;imgrefurl=http://www.b-training.pt/tabid/3957/Default.aspx&amp;h=0&amp;w=0&amp;sz=1&amp;tbnid=bWa_XPsJTEhkeM&amp;tbnh=268&amp;tbnw=188&amp;zoom=1&amp;docid=mu2e35ji1_xKLM&amp;ei=JlkwUt2jOITM9QSjooCYBw&amp;ved=0CAIQsCU"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m.br/imgres?imgurl&amp;imgrefurl=http://www.b-training.pt/tabid/3957/Default.aspx&amp;h=0&amp;w=0&amp;sz=1&amp;tbnid=bWa_XPsJTEhkeM&amp;tbnh=268&amp;tbnw=188&amp;zoom=1&amp;docid=mu2e35ji1_xKLM&amp;ei=JlkwUt2jOITM9QSjooCYBw&amp;ved=0CAIQsCU"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as.com/pt_br/insights/analytics/inteligencia-artificial.html" TargetMode="External"/><Relationship Id="rId2" Type="http://schemas.openxmlformats.org/officeDocument/2006/relationships/hyperlink" Target="https://www.sas.com/pt_br/insights/analytics/analytics.htm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2.bp.blogspot.com/-xYNq-_ehme8/T-z188wzZ9I/AAAAAAAABaA/ZCAU9Kk9iTc/s1600/database-application.jp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2.jp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6">
            <a:extLst>
              <a:ext uri="{FF2B5EF4-FFF2-40B4-BE49-F238E27FC236}">
                <a16:creationId xmlns:a16="http://schemas.microsoft.com/office/drawing/2014/main" id="{41451175-4696-442F-B162-2A1EB9F427E0}"/>
              </a:ext>
            </a:extLst>
          </p:cNvPr>
          <p:cNvSpPr>
            <a:spLocks noChangeArrowheads="1"/>
          </p:cNvSpPr>
          <p:nvPr/>
        </p:nvSpPr>
        <p:spPr bwMode="auto">
          <a:xfrm>
            <a:off x="3708030" y="2780619"/>
            <a:ext cx="5435970" cy="1296762"/>
          </a:xfrm>
          <a:prstGeom prst="rect">
            <a:avLst/>
          </a:prstGeom>
          <a:noFill/>
          <a:ln w="12700">
            <a:noFill/>
            <a:miter lim="800000"/>
            <a:headEnd/>
            <a:tailEnd/>
          </a:ln>
        </p:spPr>
        <p:txBody>
          <a:bodyPr lIns="90472" tIns="44442" rIns="90472" bIns="44442"/>
          <a:lstStyle/>
          <a:p>
            <a:pPr marL="285693" indent="-285693" algn="ctr" defTabSz="914217" eaLnBrk="0" fontAlgn="base" hangingPunct="0">
              <a:lnSpc>
                <a:spcPct val="150000"/>
              </a:lnSpc>
              <a:spcBef>
                <a:spcPct val="20000"/>
              </a:spcBef>
              <a:spcAft>
                <a:spcPct val="0"/>
              </a:spcAft>
              <a:defRPr/>
            </a:pPr>
            <a:r>
              <a:rPr lang="en-US" sz="2200" b="1" dirty="0">
                <a:solidFill>
                  <a:prstClr val="white"/>
                </a:solidFill>
                <a:latin typeface="Calibri"/>
                <a:cs typeface="Arial"/>
              </a:rPr>
              <a:t>Artificial Intelligence &amp; Machine Learning</a:t>
            </a:r>
            <a:endParaRPr lang="pt-BR" sz="2200" b="1" dirty="0">
              <a:solidFill>
                <a:prstClr val="white"/>
              </a:solidFill>
              <a:latin typeface="Calibri"/>
              <a:cs typeface="Arial"/>
            </a:endParaRPr>
          </a:p>
          <a:p>
            <a:pPr algn="ctr" defTabSz="914217" eaLnBrk="0" fontAlgn="base" hangingPunct="0">
              <a:spcBef>
                <a:spcPct val="50000"/>
              </a:spcBef>
              <a:spcAft>
                <a:spcPct val="0"/>
              </a:spcAft>
              <a:defRPr/>
            </a:pPr>
            <a:endParaRPr kumimoji="1" lang="pt-PT" sz="1600" b="1" dirty="0">
              <a:solidFill>
                <a:prstClr val="white"/>
              </a:solidFill>
              <a:latin typeface="Calibri"/>
              <a:cs typeface="Arial" pitchFamily="34" charset="0"/>
            </a:endParaRPr>
          </a:p>
          <a:p>
            <a:pPr marL="285693" indent="-285693" algn="ctr" defTabSz="914217" eaLnBrk="0" fontAlgn="base" hangingPunct="0">
              <a:spcBef>
                <a:spcPct val="20000"/>
              </a:spcBef>
              <a:spcAft>
                <a:spcPct val="0"/>
              </a:spcAft>
              <a:defRPr/>
            </a:pPr>
            <a:endParaRPr lang="en-US" sz="1600" b="1" dirty="0">
              <a:solidFill>
                <a:prstClr val="white"/>
              </a:solidFill>
              <a:latin typeface="Calibri"/>
              <a:cs typeface="Arial"/>
            </a:endParaRPr>
          </a:p>
        </p:txBody>
      </p:sp>
      <p:sp>
        <p:nvSpPr>
          <p:cNvPr id="16387" name="AutoShape 8" descr="https://encrypted-tbn1.gstatic.com/images?q=tbn:ANd9GcTT0p8vkCkJhBtJhFyY6junw6IaX-dq_Gllg3R-sccusJT6NVxP7fbILHVX">
            <a:hlinkClick r:id="rId3"/>
            <a:extLst>
              <a:ext uri="{FF2B5EF4-FFF2-40B4-BE49-F238E27FC236}">
                <a16:creationId xmlns:a16="http://schemas.microsoft.com/office/drawing/2014/main" id="{2DFF9579-8AA8-479E-BD83-2C725E04C621}"/>
              </a:ext>
            </a:extLst>
          </p:cNvPr>
          <p:cNvSpPr>
            <a:spLocks noChangeAspect="1" noChangeArrowheads="1"/>
          </p:cNvSpPr>
          <p:nvPr/>
        </p:nvSpPr>
        <p:spPr bwMode="auto">
          <a:xfrm>
            <a:off x="28570" y="-1218393"/>
            <a:ext cx="1790389" cy="25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pPr defTabSz="914217" eaLnBrk="0" fontAlgn="base" hangingPunct="0">
              <a:spcBef>
                <a:spcPct val="0"/>
              </a:spcBef>
              <a:spcAft>
                <a:spcPct val="0"/>
              </a:spcAft>
            </a:pPr>
            <a:endParaRPr lang="pt-BR" altLang="pt-BR">
              <a:solidFill>
                <a:srgbClr val="EEECE1"/>
              </a:solidFill>
            </a:endParaRPr>
          </a:p>
        </p:txBody>
      </p:sp>
      <p:sp>
        <p:nvSpPr>
          <p:cNvPr id="16388" name="AutoShape 10" descr="https://encrypted-tbn1.gstatic.com/images?q=tbn:ANd9GcTT0p8vkCkJhBtJhFyY6junw6IaX-dq_Gllg3R-sccusJT6NVxP7fbILHVX">
            <a:hlinkClick r:id="rId3"/>
            <a:extLst>
              <a:ext uri="{FF2B5EF4-FFF2-40B4-BE49-F238E27FC236}">
                <a16:creationId xmlns:a16="http://schemas.microsoft.com/office/drawing/2014/main" id="{8A037D25-099E-4AAC-AC36-1CAAC7061D74}"/>
              </a:ext>
            </a:extLst>
          </p:cNvPr>
          <p:cNvSpPr>
            <a:spLocks noChangeAspect="1" noChangeArrowheads="1"/>
          </p:cNvSpPr>
          <p:nvPr/>
        </p:nvSpPr>
        <p:spPr bwMode="auto">
          <a:xfrm>
            <a:off x="28570" y="-1218393"/>
            <a:ext cx="1790389" cy="25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pPr defTabSz="914217" eaLnBrk="0" fontAlgn="base" hangingPunct="0">
              <a:spcBef>
                <a:spcPct val="0"/>
              </a:spcBef>
              <a:spcAft>
                <a:spcPct val="0"/>
              </a:spcAft>
            </a:pPr>
            <a:endParaRPr lang="pt-BR" altLang="pt-BR">
              <a:solidFill>
                <a:srgbClr val="EEECE1"/>
              </a:solidFill>
            </a:endParaRPr>
          </a:p>
        </p:txBody>
      </p:sp>
    </p:spTree>
    <p:extLst>
      <p:ext uri="{BB962C8B-B14F-4D97-AF65-F5344CB8AC3E}">
        <p14:creationId xmlns:p14="http://schemas.microsoft.com/office/powerpoint/2010/main" val="575019182"/>
      </p:ext>
    </p:extLst>
  </p:cSld>
  <p:clrMapOvr>
    <a:masterClrMapping/>
  </p:clrMapOvr>
  <p:transition spd="slow" advTm="40352">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ChangeArrowheads="1"/>
          </p:cNvSpPr>
          <p:nvPr>
            <p:ph type="body" idx="1"/>
          </p:nvPr>
        </p:nvSpPr>
        <p:spPr bwMode="auto">
          <a:xfrm>
            <a:off x="15646" y="908720"/>
            <a:ext cx="6932617" cy="54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pt-BR" altLang="pt-BR" sz="2000" b="0" i="0" dirty="0">
                <a:latin typeface="Calibri" panose="020F0502020204030204" pitchFamily="34" charset="0"/>
              </a:rPr>
              <a:t>1992: Willian H. </a:t>
            </a:r>
            <a:r>
              <a:rPr lang="pt-BR" altLang="pt-BR" sz="2000" b="0" i="0" dirty="0" err="1">
                <a:latin typeface="Calibri" panose="020F0502020204030204" pitchFamily="34" charset="0"/>
              </a:rPr>
              <a:t>Imnon</a:t>
            </a:r>
            <a:r>
              <a:rPr lang="pt-BR" altLang="pt-BR" sz="2000" b="0" i="0" dirty="0">
                <a:latin typeface="Calibri" panose="020F0502020204030204" pitchFamily="34" charset="0"/>
              </a:rPr>
              <a:t> enuncia que um data </a:t>
            </a:r>
            <a:r>
              <a:rPr lang="pt-BR" altLang="pt-BR" sz="2000" b="0" i="0" dirty="0" err="1">
                <a:latin typeface="Calibri" panose="020F0502020204030204" pitchFamily="34" charset="0"/>
              </a:rPr>
              <a:t>warehouse</a:t>
            </a:r>
            <a:r>
              <a:rPr lang="pt-BR" altLang="pt-BR" sz="2000" b="0" i="0" dirty="0">
                <a:latin typeface="Calibri" panose="020F0502020204030204" pitchFamily="34" charset="0"/>
              </a:rPr>
              <a:t> é “um conjunto de dados baseados em assuntos, integrado, não-volátil e variável em relação ao tempo, de apoio às decisões gerenciais”. Desenvolvendo a ideia temos:</a:t>
            </a:r>
          </a:p>
          <a:p>
            <a:pPr lvl="1">
              <a:lnSpc>
                <a:spcPct val="80000"/>
              </a:lnSpc>
            </a:pPr>
            <a:r>
              <a:rPr lang="pt-BR" altLang="pt-BR" b="0" i="0" dirty="0">
                <a:latin typeface="Calibri" panose="020F0502020204030204" pitchFamily="34" charset="0"/>
              </a:rPr>
              <a:t>Baseados em assuntos: Um data </a:t>
            </a:r>
            <a:r>
              <a:rPr lang="pt-BR" altLang="pt-BR" b="0" i="0" dirty="0" err="1">
                <a:latin typeface="Calibri" panose="020F0502020204030204" pitchFamily="34" charset="0"/>
              </a:rPr>
              <a:t>warehouse</a:t>
            </a:r>
            <a:r>
              <a:rPr lang="pt-BR" altLang="pt-BR" b="0" i="0" dirty="0">
                <a:latin typeface="Calibri" panose="020F0502020204030204" pitchFamily="34" charset="0"/>
              </a:rPr>
              <a:t> está organizado de forma a descrever o desempenho dos negócios. Os bancos de dados operacionais são voltados aos processos dos negócios.</a:t>
            </a:r>
          </a:p>
          <a:p>
            <a:pPr lvl="1">
              <a:lnSpc>
                <a:spcPct val="80000"/>
              </a:lnSpc>
            </a:pPr>
            <a:r>
              <a:rPr lang="pt-BR" altLang="pt-BR" b="0" i="0" dirty="0">
                <a:latin typeface="Calibri" panose="020F0502020204030204" pitchFamily="34" charset="0"/>
              </a:rPr>
              <a:t>Integrado: Os dados devem ser ordenados de tal forma a serem uma única fonte das informações.</a:t>
            </a:r>
          </a:p>
          <a:p>
            <a:pPr lvl="1">
              <a:lnSpc>
                <a:spcPct val="80000"/>
              </a:lnSpc>
            </a:pPr>
            <a:r>
              <a:rPr lang="pt-BR" altLang="pt-BR" b="0" i="0" dirty="0">
                <a:latin typeface="Calibri" panose="020F0502020204030204" pitchFamily="34" charset="0"/>
              </a:rPr>
              <a:t>Não-volátil: Uma vez que o dado foi incorporado no </a:t>
            </a:r>
            <a:r>
              <a:rPr lang="pt-BR" altLang="pt-BR" b="0" i="0" dirty="0" err="1">
                <a:latin typeface="Calibri" panose="020F0502020204030204" pitchFamily="34" charset="0"/>
              </a:rPr>
              <a:t>warehouse</a:t>
            </a:r>
            <a:r>
              <a:rPr lang="pt-BR" altLang="pt-BR" b="0" i="0" dirty="0">
                <a:latin typeface="Calibri" panose="020F0502020204030204" pitchFamily="34" charset="0"/>
              </a:rPr>
              <a:t> esse é fixo e imutável, contrariamente ao que ocorre com os dados tipicamente transacionais.</a:t>
            </a:r>
          </a:p>
          <a:p>
            <a:pPr lvl="1">
              <a:lnSpc>
                <a:spcPct val="80000"/>
              </a:lnSpc>
            </a:pPr>
            <a:r>
              <a:rPr lang="pt-BR" altLang="pt-BR" b="0" i="0" dirty="0">
                <a:latin typeface="Calibri" panose="020F0502020204030204" pitchFamily="34" charset="0"/>
              </a:rPr>
              <a:t>Variável em relação ao tempo: Fica reconhecido explicitamente que o desempenho do negócio somente pode ser avaliado em relação a pontos cronológicos determinados e comparados com relação ao tempo.</a:t>
            </a:r>
          </a:p>
          <a:p>
            <a:pPr>
              <a:lnSpc>
                <a:spcPct val="80000"/>
              </a:lnSpc>
            </a:pPr>
            <a:r>
              <a:rPr lang="pt-BR" altLang="pt-BR" sz="2000" b="0" i="0" dirty="0">
                <a:latin typeface="Calibri" panose="020F0502020204030204" pitchFamily="34" charset="0"/>
              </a:rPr>
              <a:t>1995: Data </a:t>
            </a:r>
            <a:r>
              <a:rPr lang="pt-BR" altLang="pt-BR" sz="2000" b="0" i="0" dirty="0" err="1">
                <a:latin typeface="Calibri" panose="020F0502020204030204" pitchFamily="34" charset="0"/>
              </a:rPr>
              <a:t>Warehouse</a:t>
            </a:r>
            <a:r>
              <a:rPr lang="pt-BR" altLang="pt-BR" sz="2000" b="0" i="0" dirty="0">
                <a:latin typeface="Calibri" panose="020F0502020204030204" pitchFamily="34" charset="0"/>
              </a:rPr>
              <a:t>, conceituado por Bill </a:t>
            </a:r>
            <a:r>
              <a:rPr lang="pt-BR" altLang="pt-BR" sz="2000" b="0" i="0" dirty="0" err="1">
                <a:latin typeface="Calibri" panose="020F0502020204030204" pitchFamily="34" charset="0"/>
              </a:rPr>
              <a:t>Inmon</a:t>
            </a:r>
            <a:r>
              <a:rPr lang="pt-BR" altLang="pt-BR" sz="2000" b="0" i="0" dirty="0">
                <a:latin typeface="Calibri" panose="020F0502020204030204" pitchFamily="34" charset="0"/>
              </a:rPr>
              <a:t>, tem suas primeiras aplicações práticas.</a:t>
            </a:r>
          </a:p>
          <a:p>
            <a:pPr lvl="1">
              <a:lnSpc>
                <a:spcPct val="80000"/>
              </a:lnSpc>
            </a:pPr>
            <a:endParaRPr lang="pt-BR" altLang="pt-BR" b="0" i="0" dirty="0">
              <a:latin typeface="Calibri" panose="020F0502020204030204" pitchFamily="34" charset="0"/>
            </a:endParaRPr>
          </a:p>
          <a:p>
            <a:pPr>
              <a:lnSpc>
                <a:spcPct val="80000"/>
              </a:lnSpc>
            </a:pPr>
            <a:endParaRPr lang="pt-BR" altLang="pt-BR" sz="1800" b="0" i="0" dirty="0">
              <a:latin typeface="Calibri" panose="020F0502020204030204" pitchFamily="34" charset="0"/>
            </a:endParaRPr>
          </a:p>
          <a:p>
            <a:pPr>
              <a:lnSpc>
                <a:spcPct val="80000"/>
              </a:lnSpc>
            </a:pPr>
            <a:endParaRPr lang="pt-BR" altLang="pt-BR" sz="1800" b="0" i="0" dirty="0">
              <a:latin typeface="Calibri" panose="020F0502020204030204" pitchFamily="34" charset="0"/>
            </a:endParaRPr>
          </a:p>
        </p:txBody>
      </p:sp>
      <p:sp>
        <p:nvSpPr>
          <p:cNvPr id="5" name="CaixaDeTexto 4"/>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Breve Histórico</a:t>
            </a:r>
          </a:p>
        </p:txBody>
      </p:sp>
      <p:sp>
        <p:nvSpPr>
          <p:cNvPr id="6" name="CaixaDeTexto 5"/>
          <p:cNvSpPr txBox="1"/>
          <p:nvPr/>
        </p:nvSpPr>
        <p:spPr>
          <a:xfrm>
            <a:off x="7308304" y="4293096"/>
            <a:ext cx="201622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Bill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Imnon</a:t>
            </a:r>
            <a:endPar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pic>
        <p:nvPicPr>
          <p:cNvPr id="7" name="Picture 5"/>
          <p:cNvPicPr>
            <a:picLocks noChangeAspect="1" noChangeArrowheads="1"/>
          </p:cNvPicPr>
          <p:nvPr/>
        </p:nvPicPr>
        <p:blipFill>
          <a:blip r:embed="rId2" cstate="print"/>
          <a:srcRect/>
          <a:stretch>
            <a:fillRect/>
          </a:stretch>
        </p:blipFill>
        <p:spPr bwMode="auto">
          <a:xfrm>
            <a:off x="7308304" y="2204864"/>
            <a:ext cx="1549196" cy="1785303"/>
          </a:xfrm>
          <a:prstGeom prst="rect">
            <a:avLst/>
          </a:prstGeom>
          <a:noFill/>
          <a:ln w="9525">
            <a:noFill/>
            <a:miter lim="800000"/>
            <a:headEnd/>
            <a:tailEnd/>
          </a:ln>
        </p:spPr>
      </p:pic>
    </p:spTree>
    <p:extLst>
      <p:ext uri="{BB962C8B-B14F-4D97-AF65-F5344CB8AC3E}">
        <p14:creationId xmlns:p14="http://schemas.microsoft.com/office/powerpoint/2010/main" val="382206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bwMode="auto">
          <a:xfrm>
            <a:off x="446236" y="701824"/>
            <a:ext cx="8446244" cy="1143000"/>
          </a:xfrm>
          <a:prstGeom prst="rect">
            <a:avLst/>
          </a:prstGeom>
          <a:noFill/>
          <a:ln>
            <a:noFill/>
            <a:miter lim="800000"/>
            <a:headEnd/>
            <a:tailEnd/>
          </a:ln>
        </p:spPr>
        <p:txBody>
          <a:bodyPr anchor="ctr"/>
          <a:lstStyle/>
          <a:p>
            <a:pPr algn="ctr" eaLnBrk="1" hangingPunct="1"/>
            <a:r>
              <a:rPr lang="pt-BR" altLang="pt-BR" sz="2800" i="0" dirty="0">
                <a:solidFill>
                  <a:schemeClr val="bg2"/>
                </a:solidFill>
              </a:rPr>
              <a:t>As Quatro Abordagens Clássicas para Banco de Dados</a:t>
            </a:r>
          </a:p>
        </p:txBody>
      </p:sp>
      <p:sp>
        <p:nvSpPr>
          <p:cNvPr id="110595" name="Rectangle 3"/>
          <p:cNvSpPr>
            <a:spLocks noGrp="1" noChangeArrowheads="1"/>
          </p:cNvSpPr>
          <p:nvPr>
            <p:ph idx="1"/>
          </p:nvPr>
        </p:nvSpPr>
        <p:spPr bwMode="auto">
          <a:xfrm>
            <a:off x="446236" y="2060849"/>
            <a:ext cx="8302228" cy="3456384"/>
          </a:xfrm>
          <a:prstGeom prst="rect">
            <a:avLst/>
          </a:prstGeom>
          <a:solidFill>
            <a:srgbClr val="FFFFFF"/>
          </a:solidFill>
          <a:ln>
            <a:noFill/>
            <a:miter lim="800000"/>
            <a:headEnd/>
            <a:tailEnd/>
          </a:ln>
        </p:spPr>
        <p:txBody>
          <a:bodyPr/>
          <a:lstStyle/>
          <a:p>
            <a:pPr eaLnBrk="1" hangingPunct="1"/>
            <a:r>
              <a:rPr lang="pt-BR" altLang="pt-BR" sz="2000" b="0" i="0" dirty="0"/>
              <a:t>O usuário vê o banco de dados segundo um modelo de visões</a:t>
            </a:r>
          </a:p>
          <a:p>
            <a:pPr eaLnBrk="1" hangingPunct="1"/>
            <a:r>
              <a:rPr lang="pt-BR" altLang="pt-BR" sz="2000" b="0" i="0" dirty="0"/>
              <a:t>O modelo de visões e o modelo conceitual são bastante semelhantes, as vezes idênticos</a:t>
            </a:r>
          </a:p>
          <a:p>
            <a:pPr eaLnBrk="1" hangingPunct="1"/>
            <a:r>
              <a:rPr lang="pt-BR" altLang="pt-BR" sz="2000" b="0" i="0" dirty="0"/>
              <a:t>Portanto os conceitos aplicados aqui servem tanto para o nível conceitual quanto para o de visões:</a:t>
            </a:r>
          </a:p>
          <a:p>
            <a:pPr lvl="1" eaLnBrk="1" hangingPunct="1"/>
            <a:r>
              <a:rPr lang="pt-BR" altLang="pt-BR" sz="2000" b="0" i="0" dirty="0"/>
              <a:t>Abordagem Hierárquica</a:t>
            </a:r>
          </a:p>
          <a:p>
            <a:pPr lvl="1" eaLnBrk="1" hangingPunct="1"/>
            <a:r>
              <a:rPr lang="pt-BR" altLang="pt-BR" sz="2000" b="0" i="0" dirty="0"/>
              <a:t>Abordagem em Rede</a:t>
            </a:r>
          </a:p>
          <a:p>
            <a:pPr lvl="1" eaLnBrk="1" hangingPunct="1"/>
            <a:r>
              <a:rPr lang="pt-BR" altLang="pt-BR" sz="2000" b="0" i="0" dirty="0"/>
              <a:t>Abordagem Relacional</a:t>
            </a:r>
          </a:p>
          <a:p>
            <a:pPr lvl="1" eaLnBrk="1" hangingPunct="1"/>
            <a:r>
              <a:rPr lang="pt-BR" altLang="pt-BR" sz="2000" b="0" i="0" dirty="0"/>
              <a:t>Abordagem Orientada a Objetos</a:t>
            </a:r>
          </a:p>
        </p:txBody>
      </p:sp>
      <p:sp>
        <p:nvSpPr>
          <p:cNvPr id="4" name="CaixaDeTexto 3"/>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Tipos de Banco de Dados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49B35ACD-6161-4070-9648-6C74E708F13B}"/>
              </a:ext>
            </a:extLst>
          </p:cNvPr>
          <p:cNvSpPr/>
          <p:nvPr/>
        </p:nvSpPr>
        <p:spPr>
          <a:xfrm>
            <a:off x="673018" y="158148"/>
            <a:ext cx="4555910" cy="15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kern="0" dirty="0" err="1">
                <a:solidFill>
                  <a:schemeClr val="tx1"/>
                </a:solidFill>
              </a:rPr>
              <a:t>Arquitetura</a:t>
            </a:r>
            <a:r>
              <a:rPr lang="en-US" sz="2400" kern="0" dirty="0">
                <a:solidFill>
                  <a:schemeClr val="tx1"/>
                </a:solidFill>
              </a:rPr>
              <a:t> de Banco de Dados: </a:t>
            </a:r>
            <a:r>
              <a:rPr lang="en-US" sz="2400" kern="0" dirty="0" err="1">
                <a:solidFill>
                  <a:schemeClr val="tx1"/>
                </a:solidFill>
              </a:rPr>
              <a:t>Contexto</a:t>
            </a:r>
            <a:endParaRPr lang="en-US" sz="2400" kern="0" dirty="0">
              <a:solidFill>
                <a:schemeClr val="tx1"/>
              </a:solidFill>
            </a:endParaRPr>
          </a:p>
        </p:txBody>
      </p:sp>
      <p:pic>
        <p:nvPicPr>
          <p:cNvPr id="4" name="Picture 2" descr="Resultado de imagem para cubo dimensional">
            <a:extLst>
              <a:ext uri="{FF2B5EF4-FFF2-40B4-BE49-F238E27FC236}">
                <a16:creationId xmlns:a16="http://schemas.microsoft.com/office/drawing/2014/main" id="{A818B246-B68D-4E70-ACF0-48F727C8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714" y="2268182"/>
            <a:ext cx="47720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383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395288" y="188913"/>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i="1" dirty="0">
                <a:latin typeface="Calibri" panose="020F0502020204030204" pitchFamily="34" charset="0"/>
                <a:cs typeface="Times New Roman" panose="02020603050405020304" pitchFamily="18" charset="0"/>
              </a:rPr>
              <a:t>Contexto</a:t>
            </a:r>
            <a:endParaRPr lang="en-US" altLang="pt-BR" dirty="0">
              <a:latin typeface="Calibri" panose="020F0502020204030204" pitchFamily="34" charset="0"/>
              <a:cs typeface="Times New Roman" panose="02020603050405020304" pitchFamily="18" charset="0"/>
            </a:endParaRPr>
          </a:p>
        </p:txBody>
      </p:sp>
      <p:pic>
        <p:nvPicPr>
          <p:cNvPr id="37891"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08050"/>
            <a:ext cx="86296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395288" y="188913"/>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i="1" dirty="0">
                <a:latin typeface="Calibri" panose="020F0502020204030204" pitchFamily="34" charset="0"/>
                <a:cs typeface="Times New Roman" panose="02020603050405020304" pitchFamily="18" charset="0"/>
              </a:rPr>
              <a:t>Contexto</a:t>
            </a:r>
            <a:endParaRPr lang="en-US" altLang="pt-BR" dirty="0">
              <a:latin typeface="Calibri" panose="020F0502020204030204" pitchFamily="34" charset="0"/>
              <a:cs typeface="Times New Roman" panose="02020603050405020304" pitchFamily="18" charset="0"/>
            </a:endParaRPr>
          </a:p>
        </p:txBody>
      </p:sp>
      <p:pic>
        <p:nvPicPr>
          <p:cNvPr id="39939"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08050"/>
            <a:ext cx="86296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Imagem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6488" y="2420938"/>
            <a:ext cx="263525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395288" y="188913"/>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i="1" dirty="0">
                <a:latin typeface="Calibri" panose="020F0502020204030204" pitchFamily="34" charset="0"/>
                <a:cs typeface="Times New Roman" panose="02020603050405020304" pitchFamily="18" charset="0"/>
              </a:rPr>
              <a:t>Contexto</a:t>
            </a:r>
            <a:endParaRPr lang="en-US" altLang="pt-BR" dirty="0">
              <a:latin typeface="Calibri" panose="020F0502020204030204" pitchFamily="34" charset="0"/>
              <a:cs typeface="Times New Roman" panose="02020603050405020304" pitchFamily="18" charset="0"/>
            </a:endParaRPr>
          </a:p>
        </p:txBody>
      </p:sp>
      <p:pic>
        <p:nvPicPr>
          <p:cNvPr id="41987"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08050"/>
            <a:ext cx="86296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Imagem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5650" y="2133600"/>
            <a:ext cx="390842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395288" y="188913"/>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i="1" dirty="0">
                <a:latin typeface="Calibri" panose="020F0502020204030204" pitchFamily="34" charset="0"/>
                <a:cs typeface="Times New Roman" panose="02020603050405020304" pitchFamily="18" charset="0"/>
              </a:rPr>
              <a:t>Contexto</a:t>
            </a:r>
            <a:endParaRPr lang="en-US" altLang="pt-BR" dirty="0">
              <a:latin typeface="Calibri" panose="020F0502020204030204" pitchFamily="34" charset="0"/>
              <a:cs typeface="Times New Roman" panose="02020603050405020304" pitchFamily="18" charset="0"/>
            </a:endParaRPr>
          </a:p>
        </p:txBody>
      </p:sp>
      <p:pic>
        <p:nvPicPr>
          <p:cNvPr id="44035"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08050"/>
            <a:ext cx="86296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Imagem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8013" y="1828800"/>
            <a:ext cx="283210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395288" y="188913"/>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i="1" dirty="0">
                <a:latin typeface="Calibri" panose="020F0502020204030204" pitchFamily="34" charset="0"/>
                <a:cs typeface="Times New Roman" panose="02020603050405020304" pitchFamily="18" charset="0"/>
              </a:rPr>
              <a:t>Contexto</a:t>
            </a:r>
            <a:endParaRPr lang="en-US" altLang="pt-BR" dirty="0">
              <a:latin typeface="Calibri" panose="020F0502020204030204" pitchFamily="34" charset="0"/>
              <a:cs typeface="Times New Roman" panose="02020603050405020304" pitchFamily="18" charset="0"/>
            </a:endParaRPr>
          </a:p>
        </p:txBody>
      </p:sp>
      <p:pic>
        <p:nvPicPr>
          <p:cNvPr id="46083"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08050"/>
            <a:ext cx="86296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Imagem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84313"/>
            <a:ext cx="633571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2EDDF73-CEE7-4BEC-A38A-2A7C621D8316}"/>
              </a:ext>
            </a:extLst>
          </p:cNvPr>
          <p:cNvPicPr>
            <a:picLocks noChangeAspect="1"/>
          </p:cNvPicPr>
          <p:nvPr/>
        </p:nvPicPr>
        <p:blipFill>
          <a:blip r:embed="rId2"/>
          <a:stretch>
            <a:fillRect/>
          </a:stretch>
        </p:blipFill>
        <p:spPr>
          <a:xfrm>
            <a:off x="1039192" y="2278132"/>
            <a:ext cx="4276725" cy="3248025"/>
          </a:xfrm>
          <a:prstGeom prst="rect">
            <a:avLst/>
          </a:prstGeom>
        </p:spPr>
      </p:pic>
      <p:sp>
        <p:nvSpPr>
          <p:cNvPr id="4" name="CaixaDeTexto 3">
            <a:extLst>
              <a:ext uri="{FF2B5EF4-FFF2-40B4-BE49-F238E27FC236}">
                <a16:creationId xmlns:a16="http://schemas.microsoft.com/office/drawing/2014/main" id="{F48CD15E-1917-4289-8EFD-96DEC2816485}"/>
              </a:ext>
            </a:extLst>
          </p:cNvPr>
          <p:cNvSpPr txBox="1"/>
          <p:nvPr/>
        </p:nvSpPr>
        <p:spPr>
          <a:xfrm>
            <a:off x="348488" y="748290"/>
            <a:ext cx="7005926" cy="86793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nSpc>
                <a:spcPct val="90000"/>
              </a:lnSpc>
              <a:spcBef>
                <a:spcPct val="0"/>
              </a:spcBef>
              <a:buNone/>
              <a:defRPr sz="2800" b="1">
                <a:solidFill>
                  <a:srgbClr val="ED145B"/>
                </a:solidFill>
                <a:ea typeface="+mj-ea"/>
                <a:cs typeface="+mj-cs"/>
              </a:defRPr>
            </a:lvl1pPr>
          </a:lstStyle>
          <a:p>
            <a:r>
              <a:rPr lang="pt-BR" sz="2400" dirty="0">
                <a:solidFill>
                  <a:schemeClr val="tx1"/>
                </a:solidFill>
              </a:rPr>
              <a:t>Inteligência Artificial – </a:t>
            </a:r>
            <a:r>
              <a:rPr lang="pt-BR" sz="2400" dirty="0" err="1">
                <a:solidFill>
                  <a:schemeClr val="tx1"/>
                </a:solidFill>
              </a:rPr>
              <a:t>Forester</a:t>
            </a:r>
            <a:r>
              <a:rPr lang="pt-BR" sz="2400" dirty="0">
                <a:solidFill>
                  <a:schemeClr val="tx1"/>
                </a:solidFill>
              </a:rPr>
              <a:t> </a:t>
            </a:r>
            <a:r>
              <a:rPr lang="pt-BR" sz="2400" dirty="0" err="1">
                <a:solidFill>
                  <a:schemeClr val="tx1"/>
                </a:solidFill>
              </a:rPr>
              <a:t>Research</a:t>
            </a:r>
            <a:endParaRPr lang="pt-BR" sz="2400" dirty="0">
              <a:solidFill>
                <a:schemeClr val="tx1"/>
              </a:solidFill>
            </a:endParaRPr>
          </a:p>
        </p:txBody>
      </p:sp>
      <p:sp>
        <p:nvSpPr>
          <p:cNvPr id="5" name="Seta: para a Direita 4">
            <a:extLst>
              <a:ext uri="{FF2B5EF4-FFF2-40B4-BE49-F238E27FC236}">
                <a16:creationId xmlns:a16="http://schemas.microsoft.com/office/drawing/2014/main" id="{E41387AB-8DF6-446C-9FC3-08DEA23DC2EC}"/>
              </a:ext>
            </a:extLst>
          </p:cNvPr>
          <p:cNvSpPr/>
          <p:nvPr/>
        </p:nvSpPr>
        <p:spPr>
          <a:xfrm>
            <a:off x="977200" y="3450700"/>
            <a:ext cx="1228725" cy="705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Pragmática</a:t>
            </a:r>
          </a:p>
        </p:txBody>
      </p:sp>
      <p:sp>
        <p:nvSpPr>
          <p:cNvPr id="6" name="Seta: para a Direita 5">
            <a:extLst>
              <a:ext uri="{FF2B5EF4-FFF2-40B4-BE49-F238E27FC236}">
                <a16:creationId xmlns:a16="http://schemas.microsoft.com/office/drawing/2014/main" id="{C1F644E6-CC7C-4E18-AEF7-AE5CAAEB6179}"/>
              </a:ext>
            </a:extLst>
          </p:cNvPr>
          <p:cNvSpPr/>
          <p:nvPr/>
        </p:nvSpPr>
        <p:spPr>
          <a:xfrm>
            <a:off x="756099" y="4168212"/>
            <a:ext cx="1228725" cy="705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Pré-requisitos Dados</a:t>
            </a:r>
          </a:p>
        </p:txBody>
      </p:sp>
      <p:sp>
        <p:nvSpPr>
          <p:cNvPr id="7" name="CaixaDeTexto 6">
            <a:extLst>
              <a:ext uri="{FF2B5EF4-FFF2-40B4-BE49-F238E27FC236}">
                <a16:creationId xmlns:a16="http://schemas.microsoft.com/office/drawing/2014/main" id="{932004BE-AAD5-4F0F-BF56-AD592D694F8D}"/>
              </a:ext>
            </a:extLst>
          </p:cNvPr>
          <p:cNvSpPr txBox="1"/>
          <p:nvPr/>
        </p:nvSpPr>
        <p:spPr>
          <a:xfrm>
            <a:off x="6622935" y="2863890"/>
            <a:ext cx="1955153" cy="2585323"/>
          </a:xfrm>
          <a:prstGeom prst="rect">
            <a:avLst/>
          </a:prstGeom>
          <a:noFill/>
          <a:ln w="28575">
            <a:solidFill>
              <a:schemeClr val="accent1">
                <a:lumMod val="75000"/>
              </a:schemeClr>
            </a:solidFill>
          </a:ln>
        </p:spPr>
        <p:txBody>
          <a:bodyPr wrap="square" rtlCol="0">
            <a:spAutoFit/>
          </a:bodyPr>
          <a:lstStyle/>
          <a:p>
            <a:r>
              <a:rPr lang="pt-BR" dirty="0"/>
              <a:t>Conversar</a:t>
            </a:r>
          </a:p>
          <a:p>
            <a:endParaRPr lang="pt-BR" dirty="0"/>
          </a:p>
          <a:p>
            <a:r>
              <a:rPr lang="pt-BR" dirty="0"/>
              <a:t>Predizer</a:t>
            </a:r>
          </a:p>
          <a:p>
            <a:endParaRPr lang="pt-BR" dirty="0"/>
          </a:p>
          <a:p>
            <a:r>
              <a:rPr lang="pt-BR" dirty="0"/>
              <a:t>Ver</a:t>
            </a:r>
          </a:p>
          <a:p>
            <a:endParaRPr lang="pt-BR" dirty="0"/>
          </a:p>
          <a:p>
            <a:r>
              <a:rPr lang="pt-BR" dirty="0"/>
              <a:t>Descobrir</a:t>
            </a:r>
          </a:p>
          <a:p>
            <a:endParaRPr lang="pt-BR" dirty="0"/>
          </a:p>
          <a:p>
            <a:r>
              <a:rPr lang="pt-BR" dirty="0"/>
              <a:t>Fazer algo</a:t>
            </a:r>
          </a:p>
        </p:txBody>
      </p:sp>
      <p:sp>
        <p:nvSpPr>
          <p:cNvPr id="8" name="Rectangle 2">
            <a:extLst>
              <a:ext uri="{FF2B5EF4-FFF2-40B4-BE49-F238E27FC236}">
                <a16:creationId xmlns:a16="http://schemas.microsoft.com/office/drawing/2014/main" id="{7E9EAE05-057C-4847-A952-A24B4E534F1F}"/>
              </a:ext>
            </a:extLst>
          </p:cNvPr>
          <p:cNvSpPr txBox="1">
            <a:spLocks noChangeArrowheads="1"/>
          </p:cNvSpPr>
          <p:nvPr/>
        </p:nvSpPr>
        <p:spPr>
          <a:xfrm>
            <a:off x="348488" y="-211583"/>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
        <p:nvSpPr>
          <p:cNvPr id="9" name="Seta: para a Direita 8">
            <a:extLst>
              <a:ext uri="{FF2B5EF4-FFF2-40B4-BE49-F238E27FC236}">
                <a16:creationId xmlns:a16="http://schemas.microsoft.com/office/drawing/2014/main" id="{EE5AE164-09C8-4D84-BB40-E31659944C42}"/>
              </a:ext>
            </a:extLst>
          </p:cNvPr>
          <p:cNvSpPr/>
          <p:nvPr/>
        </p:nvSpPr>
        <p:spPr>
          <a:xfrm>
            <a:off x="4984647" y="3853776"/>
            <a:ext cx="1228725" cy="705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usos</a:t>
            </a:r>
          </a:p>
        </p:txBody>
      </p:sp>
    </p:spTree>
    <p:extLst>
      <p:ext uri="{BB962C8B-B14F-4D97-AF65-F5344CB8AC3E}">
        <p14:creationId xmlns:p14="http://schemas.microsoft.com/office/powerpoint/2010/main" val="70542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844364-7410-4E6A-B1D7-2917E5AE8146}"/>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
        <p:nvSpPr>
          <p:cNvPr id="4" name="CaixaDeTexto 3">
            <a:extLst>
              <a:ext uri="{FF2B5EF4-FFF2-40B4-BE49-F238E27FC236}">
                <a16:creationId xmlns:a16="http://schemas.microsoft.com/office/drawing/2014/main" id="{74C173D7-CB4F-4957-B9E4-D62BCC3FCB82}"/>
              </a:ext>
            </a:extLst>
          </p:cNvPr>
          <p:cNvSpPr txBox="1"/>
          <p:nvPr/>
        </p:nvSpPr>
        <p:spPr>
          <a:xfrm>
            <a:off x="1379349" y="1547852"/>
            <a:ext cx="3549112" cy="369332"/>
          </a:xfrm>
          <a:prstGeom prst="rect">
            <a:avLst/>
          </a:prstGeom>
          <a:noFill/>
        </p:spPr>
        <p:txBody>
          <a:bodyPr wrap="square" rtlCol="0">
            <a:spAutoFit/>
          </a:bodyPr>
          <a:lstStyle/>
          <a:p>
            <a:r>
              <a:rPr lang="pt-BR" dirty="0"/>
              <a:t>Pragmático 1</a:t>
            </a:r>
          </a:p>
        </p:txBody>
      </p:sp>
      <p:sp>
        <p:nvSpPr>
          <p:cNvPr id="5" name="CaixaDeTexto 4">
            <a:extLst>
              <a:ext uri="{FF2B5EF4-FFF2-40B4-BE49-F238E27FC236}">
                <a16:creationId xmlns:a16="http://schemas.microsoft.com/office/drawing/2014/main" id="{4FDBDA24-F053-418B-BA5A-796F27F26231}"/>
              </a:ext>
            </a:extLst>
          </p:cNvPr>
          <p:cNvSpPr txBox="1"/>
          <p:nvPr/>
        </p:nvSpPr>
        <p:spPr>
          <a:xfrm>
            <a:off x="4383437" y="1547852"/>
            <a:ext cx="3549112" cy="369332"/>
          </a:xfrm>
          <a:prstGeom prst="rect">
            <a:avLst/>
          </a:prstGeom>
          <a:noFill/>
        </p:spPr>
        <p:txBody>
          <a:bodyPr wrap="square" rtlCol="0">
            <a:spAutoFit/>
          </a:bodyPr>
          <a:lstStyle/>
          <a:p>
            <a:r>
              <a:rPr lang="pt-BR" dirty="0"/>
              <a:t>Pragmático 2</a:t>
            </a:r>
          </a:p>
        </p:txBody>
      </p:sp>
      <p:sp>
        <p:nvSpPr>
          <p:cNvPr id="6" name="CaixaDeTexto 5">
            <a:extLst>
              <a:ext uri="{FF2B5EF4-FFF2-40B4-BE49-F238E27FC236}">
                <a16:creationId xmlns:a16="http://schemas.microsoft.com/office/drawing/2014/main" id="{EFB9BC71-6647-4170-AEFD-E7473A05596B}"/>
              </a:ext>
            </a:extLst>
          </p:cNvPr>
          <p:cNvSpPr txBox="1"/>
          <p:nvPr/>
        </p:nvSpPr>
        <p:spPr>
          <a:xfrm>
            <a:off x="6624833" y="1547852"/>
            <a:ext cx="3549112" cy="369332"/>
          </a:xfrm>
          <a:prstGeom prst="rect">
            <a:avLst/>
          </a:prstGeom>
          <a:noFill/>
        </p:spPr>
        <p:txBody>
          <a:bodyPr wrap="square" rtlCol="0">
            <a:spAutoFit/>
          </a:bodyPr>
          <a:lstStyle/>
          <a:p>
            <a:r>
              <a:rPr lang="pt-BR" dirty="0"/>
              <a:t>Pragmático 3</a:t>
            </a:r>
          </a:p>
        </p:txBody>
      </p:sp>
      <p:pic>
        <p:nvPicPr>
          <p:cNvPr id="7" name="Imagem 6">
            <a:extLst>
              <a:ext uri="{FF2B5EF4-FFF2-40B4-BE49-F238E27FC236}">
                <a16:creationId xmlns:a16="http://schemas.microsoft.com/office/drawing/2014/main" id="{F73E5893-D902-40B4-9D15-89B45EE264B0}"/>
              </a:ext>
            </a:extLst>
          </p:cNvPr>
          <p:cNvPicPr>
            <a:picLocks noChangeAspect="1"/>
          </p:cNvPicPr>
          <p:nvPr/>
        </p:nvPicPr>
        <p:blipFill>
          <a:blip r:embed="rId2"/>
          <a:stretch>
            <a:fillRect/>
          </a:stretch>
        </p:blipFill>
        <p:spPr>
          <a:xfrm>
            <a:off x="1262950" y="2536650"/>
            <a:ext cx="2447925" cy="2200275"/>
          </a:xfrm>
          <a:prstGeom prst="rect">
            <a:avLst/>
          </a:prstGeom>
        </p:spPr>
      </p:pic>
      <p:pic>
        <p:nvPicPr>
          <p:cNvPr id="8" name="Imagem 7">
            <a:extLst>
              <a:ext uri="{FF2B5EF4-FFF2-40B4-BE49-F238E27FC236}">
                <a16:creationId xmlns:a16="http://schemas.microsoft.com/office/drawing/2014/main" id="{4698D663-3FDA-4840-9032-A0AE4E683F8A}"/>
              </a:ext>
            </a:extLst>
          </p:cNvPr>
          <p:cNvPicPr>
            <a:picLocks noChangeAspect="1"/>
          </p:cNvPicPr>
          <p:nvPr/>
        </p:nvPicPr>
        <p:blipFill>
          <a:blip r:embed="rId3"/>
          <a:stretch>
            <a:fillRect/>
          </a:stretch>
        </p:blipFill>
        <p:spPr>
          <a:xfrm>
            <a:off x="4383437" y="2714341"/>
            <a:ext cx="1514475" cy="2924175"/>
          </a:xfrm>
          <a:prstGeom prst="rect">
            <a:avLst/>
          </a:prstGeom>
        </p:spPr>
      </p:pic>
      <p:pic>
        <p:nvPicPr>
          <p:cNvPr id="9" name="Imagem 8">
            <a:extLst>
              <a:ext uri="{FF2B5EF4-FFF2-40B4-BE49-F238E27FC236}">
                <a16:creationId xmlns:a16="http://schemas.microsoft.com/office/drawing/2014/main" id="{F96333C0-92E4-40F9-A609-D02D668AD76F}"/>
              </a:ext>
            </a:extLst>
          </p:cNvPr>
          <p:cNvPicPr>
            <a:picLocks noChangeAspect="1"/>
          </p:cNvPicPr>
          <p:nvPr/>
        </p:nvPicPr>
        <p:blipFill>
          <a:blip r:embed="rId4"/>
          <a:stretch>
            <a:fillRect/>
          </a:stretch>
        </p:blipFill>
        <p:spPr>
          <a:xfrm>
            <a:off x="6570474" y="2714341"/>
            <a:ext cx="1362075" cy="2276475"/>
          </a:xfrm>
          <a:prstGeom prst="rect">
            <a:avLst/>
          </a:prstGeom>
        </p:spPr>
      </p:pic>
      <p:cxnSp>
        <p:nvCxnSpPr>
          <p:cNvPr id="11" name="Conector reto 10">
            <a:extLst>
              <a:ext uri="{FF2B5EF4-FFF2-40B4-BE49-F238E27FC236}">
                <a16:creationId xmlns:a16="http://schemas.microsoft.com/office/drawing/2014/main" id="{EFD85E3C-5E81-463A-8F13-11A350BA77D8}"/>
              </a:ext>
            </a:extLst>
          </p:cNvPr>
          <p:cNvCxnSpPr/>
          <p:nvPr/>
        </p:nvCxnSpPr>
        <p:spPr>
          <a:xfrm>
            <a:off x="1100379" y="1580827"/>
            <a:ext cx="0" cy="4033472"/>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0C4389E5-DC1D-4024-8138-DDFCDD035115}"/>
              </a:ext>
            </a:extLst>
          </p:cNvPr>
          <p:cNvCxnSpPr/>
          <p:nvPr/>
        </p:nvCxnSpPr>
        <p:spPr>
          <a:xfrm>
            <a:off x="3902989" y="1580827"/>
            <a:ext cx="0" cy="4033472"/>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E39ECFAC-92C0-4074-9E8C-205610F5809E}"/>
              </a:ext>
            </a:extLst>
          </p:cNvPr>
          <p:cNvCxnSpPr/>
          <p:nvPr/>
        </p:nvCxnSpPr>
        <p:spPr>
          <a:xfrm>
            <a:off x="6157993" y="1580827"/>
            <a:ext cx="0" cy="4033472"/>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1C3435EC-B47C-4067-BD81-0B13C6D21F7D}"/>
              </a:ext>
            </a:extLst>
          </p:cNvPr>
          <p:cNvCxnSpPr/>
          <p:nvPr/>
        </p:nvCxnSpPr>
        <p:spPr>
          <a:xfrm>
            <a:off x="8381307" y="1580827"/>
            <a:ext cx="0" cy="4033472"/>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54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6">
            <a:extLst>
              <a:ext uri="{FF2B5EF4-FFF2-40B4-BE49-F238E27FC236}">
                <a16:creationId xmlns:a16="http://schemas.microsoft.com/office/drawing/2014/main" id="{EA738E5D-784C-4C99-A8F3-CAF288B03851}"/>
              </a:ext>
            </a:extLst>
          </p:cNvPr>
          <p:cNvSpPr>
            <a:spLocks noChangeArrowheads="1"/>
          </p:cNvSpPr>
          <p:nvPr/>
        </p:nvSpPr>
        <p:spPr bwMode="auto">
          <a:xfrm>
            <a:off x="3852025" y="2925057"/>
            <a:ext cx="4895000" cy="100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2" tIns="44442" rIns="90472" bIns="44442"/>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pPr defTabSz="914217" eaLnBrk="0" fontAlgn="base" hangingPunct="0">
              <a:spcBef>
                <a:spcPct val="50000"/>
              </a:spcBef>
              <a:spcAft>
                <a:spcPct val="0"/>
              </a:spcAft>
            </a:pPr>
            <a:r>
              <a:rPr lang="pt-BR" altLang="pt-BR" sz="2000" i="0" dirty="0">
                <a:solidFill>
                  <a:srgbClr val="EEECE1"/>
                </a:solidFill>
                <a:latin typeface="Arial" panose="020B0604020202020204" pitchFamily="34" charset="0"/>
                <a:cs typeface="Arial" panose="020B0604020202020204" pitchFamily="34" charset="0"/>
              </a:rPr>
              <a:t>Arquitetura de Dados</a:t>
            </a:r>
            <a:endParaRPr lang="en-US" altLang="pt-BR" sz="2000" dirty="0">
              <a:solidFill>
                <a:prstClr val="white"/>
              </a:solidFill>
              <a:latin typeface="Arial" panose="020B0604020202020204" pitchFamily="34" charset="0"/>
              <a:cs typeface="Arial" panose="020B0604020202020204" pitchFamily="34" charset="0"/>
            </a:endParaRPr>
          </a:p>
        </p:txBody>
      </p:sp>
      <p:sp>
        <p:nvSpPr>
          <p:cNvPr id="18435" name="AutoShape 8" descr="https://encrypted-tbn1.gstatic.com/images?q=tbn:ANd9GcTT0p8vkCkJhBtJhFyY6junw6IaX-dq_Gllg3R-sccusJT6NVxP7fbILHVX">
            <a:hlinkClick r:id="rId3"/>
            <a:extLst>
              <a:ext uri="{FF2B5EF4-FFF2-40B4-BE49-F238E27FC236}">
                <a16:creationId xmlns:a16="http://schemas.microsoft.com/office/drawing/2014/main" id="{D4610445-6CF7-4D3D-A24C-4B399D7555EB}"/>
              </a:ext>
            </a:extLst>
          </p:cNvPr>
          <p:cNvSpPr>
            <a:spLocks noChangeAspect="1" noChangeArrowheads="1"/>
          </p:cNvSpPr>
          <p:nvPr/>
        </p:nvSpPr>
        <p:spPr bwMode="auto">
          <a:xfrm>
            <a:off x="28570" y="-1218393"/>
            <a:ext cx="1790389" cy="25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pPr defTabSz="914217" eaLnBrk="0" fontAlgn="base" hangingPunct="0">
              <a:spcBef>
                <a:spcPct val="0"/>
              </a:spcBef>
              <a:spcAft>
                <a:spcPct val="0"/>
              </a:spcAft>
            </a:pPr>
            <a:endParaRPr lang="pt-BR" altLang="pt-BR">
              <a:solidFill>
                <a:srgbClr val="EEECE1"/>
              </a:solidFill>
            </a:endParaRPr>
          </a:p>
        </p:txBody>
      </p:sp>
      <p:sp>
        <p:nvSpPr>
          <p:cNvPr id="18436" name="AutoShape 10" descr="https://encrypted-tbn1.gstatic.com/images?q=tbn:ANd9GcTT0p8vkCkJhBtJhFyY6junw6IaX-dq_Gllg3R-sccusJT6NVxP7fbILHVX">
            <a:hlinkClick r:id="rId3"/>
            <a:extLst>
              <a:ext uri="{FF2B5EF4-FFF2-40B4-BE49-F238E27FC236}">
                <a16:creationId xmlns:a16="http://schemas.microsoft.com/office/drawing/2014/main" id="{94B66159-80E3-4228-9A91-1606276C469F}"/>
              </a:ext>
            </a:extLst>
          </p:cNvPr>
          <p:cNvSpPr>
            <a:spLocks noChangeAspect="1" noChangeArrowheads="1"/>
          </p:cNvSpPr>
          <p:nvPr/>
        </p:nvSpPr>
        <p:spPr bwMode="auto">
          <a:xfrm>
            <a:off x="28570" y="-1218393"/>
            <a:ext cx="1790389" cy="25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pPr defTabSz="914217" eaLnBrk="0" fontAlgn="base" hangingPunct="0">
              <a:spcBef>
                <a:spcPct val="0"/>
              </a:spcBef>
              <a:spcAft>
                <a:spcPct val="0"/>
              </a:spcAft>
            </a:pPr>
            <a:endParaRPr lang="pt-BR" altLang="pt-BR">
              <a:solidFill>
                <a:srgbClr val="EEECE1"/>
              </a:solidFill>
            </a:endParaRPr>
          </a:p>
        </p:txBody>
      </p:sp>
    </p:spTree>
    <p:extLst>
      <p:ext uri="{BB962C8B-B14F-4D97-AF65-F5344CB8AC3E}">
        <p14:creationId xmlns:p14="http://schemas.microsoft.com/office/powerpoint/2010/main" val="1220789319"/>
      </p:ext>
    </p:extLst>
  </p:cSld>
  <p:clrMapOvr>
    <a:masterClrMapping/>
  </p:clrMapOvr>
  <p:transition spd="slow" advTm="40352">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0823D7F-F58B-4671-AFB0-D17E378CD147}"/>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r>
              <a:rPr lang="en-US" b="1" dirty="0">
                <a:solidFill>
                  <a:schemeClr val="tx1"/>
                </a:solidFill>
                <a:latin typeface="+mn-lt"/>
              </a:rPr>
              <a:t>: Machine Learning</a:t>
            </a:r>
          </a:p>
        </p:txBody>
      </p:sp>
      <p:sp>
        <p:nvSpPr>
          <p:cNvPr id="2" name="Retângulo 1">
            <a:extLst>
              <a:ext uri="{FF2B5EF4-FFF2-40B4-BE49-F238E27FC236}">
                <a16:creationId xmlns:a16="http://schemas.microsoft.com/office/drawing/2014/main" id="{0CBBABF3-CC1F-4E8C-8FCC-CC5626AD43D4}"/>
              </a:ext>
            </a:extLst>
          </p:cNvPr>
          <p:cNvSpPr/>
          <p:nvPr/>
        </p:nvSpPr>
        <p:spPr>
          <a:xfrm>
            <a:off x="1047134" y="1743333"/>
            <a:ext cx="7347863" cy="3046988"/>
          </a:xfrm>
          <a:prstGeom prst="rect">
            <a:avLst/>
          </a:prstGeom>
        </p:spPr>
        <p:txBody>
          <a:bodyPr wrap="square">
            <a:spAutoFit/>
          </a:bodyPr>
          <a:lstStyle/>
          <a:p>
            <a:r>
              <a:rPr lang="pt-BR" sz="2400" dirty="0">
                <a:latin typeface="avenir-light"/>
              </a:rPr>
              <a:t>O aprendizado de máquina (em inglês, </a:t>
            </a:r>
            <a:r>
              <a:rPr lang="pt-BR" sz="2400" dirty="0" err="1">
                <a:latin typeface="avenir-light"/>
              </a:rPr>
              <a:t>machine</a:t>
            </a:r>
            <a:r>
              <a:rPr lang="pt-BR" sz="2400" dirty="0">
                <a:latin typeface="avenir-light"/>
              </a:rPr>
              <a:t> </a:t>
            </a:r>
            <a:r>
              <a:rPr lang="pt-BR" sz="2400" dirty="0" err="1">
                <a:latin typeface="avenir-light"/>
              </a:rPr>
              <a:t>learning</a:t>
            </a:r>
            <a:r>
              <a:rPr lang="pt-BR" sz="2400" dirty="0">
                <a:latin typeface="avenir-light"/>
              </a:rPr>
              <a:t>) é um método de </a:t>
            </a:r>
            <a:r>
              <a:rPr lang="pt-BR" sz="2400" dirty="0">
                <a:latin typeface="avenir-light"/>
                <a:hlinkClick r:id="rId2">
                  <a:extLst>
                    <a:ext uri="{A12FA001-AC4F-418D-AE19-62706E023703}">
                      <ahyp:hlinkClr xmlns:ahyp="http://schemas.microsoft.com/office/drawing/2018/hyperlinkcolor" val="tx"/>
                    </a:ext>
                  </a:extLst>
                </a:hlinkClick>
              </a:rPr>
              <a:t>análise de dados</a:t>
            </a:r>
            <a:r>
              <a:rPr lang="pt-BR" sz="2400" dirty="0">
                <a:latin typeface="avenir-light"/>
              </a:rPr>
              <a:t> que automatiza a construção de modelos analíticos. É um ramo da </a:t>
            </a:r>
            <a:r>
              <a:rPr lang="pt-BR" sz="2400" dirty="0">
                <a:latin typeface="avenir-light"/>
                <a:hlinkClick r:id="rId3">
                  <a:extLst>
                    <a:ext uri="{A12FA001-AC4F-418D-AE19-62706E023703}">
                      <ahyp:hlinkClr xmlns:ahyp="http://schemas.microsoft.com/office/drawing/2018/hyperlinkcolor" val="tx"/>
                    </a:ext>
                  </a:extLst>
                </a:hlinkClick>
              </a:rPr>
              <a:t>inteligência artificial</a:t>
            </a:r>
            <a:r>
              <a:rPr lang="pt-BR" sz="2400" dirty="0">
                <a:latin typeface="avenir-light"/>
              </a:rPr>
              <a:t> baseado na ideia de que sistemas podem aprender com dados, identificar padrões e tomar decisões com o mínimo de intervenção humana.</a:t>
            </a:r>
          </a:p>
          <a:p>
            <a:endParaRPr lang="pt-BR" sz="2400" dirty="0">
              <a:latin typeface="avenir-light"/>
            </a:endParaRPr>
          </a:p>
          <a:p>
            <a:r>
              <a:rPr lang="pt-BR" sz="2400" dirty="0">
                <a:latin typeface="avenir-light"/>
              </a:rPr>
              <a:t>SAS</a:t>
            </a:r>
            <a:endParaRPr lang="pt-BR" sz="2400" dirty="0"/>
          </a:p>
        </p:txBody>
      </p:sp>
    </p:spTree>
    <p:extLst>
      <p:ext uri="{BB962C8B-B14F-4D97-AF65-F5344CB8AC3E}">
        <p14:creationId xmlns:p14="http://schemas.microsoft.com/office/powerpoint/2010/main" val="618900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F19EA91-8344-4D7E-BF70-902BB0C95165}"/>
              </a:ext>
            </a:extLst>
          </p:cNvPr>
          <p:cNvSpPr txBox="1"/>
          <p:nvPr/>
        </p:nvSpPr>
        <p:spPr>
          <a:xfrm>
            <a:off x="573437" y="1363853"/>
            <a:ext cx="8369085" cy="1697068"/>
          </a:xfrm>
          <a:prstGeom prst="rect">
            <a:avLst/>
          </a:prstGeom>
          <a:noFill/>
        </p:spPr>
        <p:txBody>
          <a:bodyPr wrap="square" rtlCol="0">
            <a:spAutoFit/>
          </a:bodyPr>
          <a:lstStyle/>
          <a:p>
            <a:pPr algn="ctr">
              <a:lnSpc>
                <a:spcPct val="150000"/>
              </a:lnSpc>
            </a:pPr>
            <a:r>
              <a:rPr lang="pt-BR" sz="2400" dirty="0"/>
              <a:t>Modelos para aprendizagem de máquina são funções probabilísticas recebendo variáveis de entrada, aplicando uma fórmula e/ou regras para predizer uma saída.</a:t>
            </a:r>
          </a:p>
        </p:txBody>
      </p:sp>
      <p:pic>
        <p:nvPicPr>
          <p:cNvPr id="4" name="Imagem 3">
            <a:extLst>
              <a:ext uri="{FF2B5EF4-FFF2-40B4-BE49-F238E27FC236}">
                <a16:creationId xmlns:a16="http://schemas.microsoft.com/office/drawing/2014/main" id="{2ED5B36E-C527-4A96-B4B7-9C06603EF532}"/>
              </a:ext>
            </a:extLst>
          </p:cNvPr>
          <p:cNvPicPr>
            <a:picLocks noChangeAspect="1"/>
          </p:cNvPicPr>
          <p:nvPr/>
        </p:nvPicPr>
        <p:blipFill>
          <a:blip r:embed="rId2"/>
          <a:stretch>
            <a:fillRect/>
          </a:stretch>
        </p:blipFill>
        <p:spPr>
          <a:xfrm>
            <a:off x="2110594" y="3153909"/>
            <a:ext cx="4333875" cy="923925"/>
          </a:xfrm>
          <a:prstGeom prst="rect">
            <a:avLst/>
          </a:prstGeom>
        </p:spPr>
      </p:pic>
      <p:sp>
        <p:nvSpPr>
          <p:cNvPr id="5" name="CaixaDeTexto 4">
            <a:extLst>
              <a:ext uri="{FF2B5EF4-FFF2-40B4-BE49-F238E27FC236}">
                <a16:creationId xmlns:a16="http://schemas.microsoft.com/office/drawing/2014/main" id="{519A8226-813F-47C7-B5E1-93B57B937565}"/>
              </a:ext>
            </a:extLst>
          </p:cNvPr>
          <p:cNvSpPr txBox="1"/>
          <p:nvPr/>
        </p:nvSpPr>
        <p:spPr>
          <a:xfrm>
            <a:off x="2514600" y="4325815"/>
            <a:ext cx="1881554" cy="1292662"/>
          </a:xfrm>
          <a:prstGeom prst="rect">
            <a:avLst/>
          </a:prstGeom>
          <a:noFill/>
        </p:spPr>
        <p:txBody>
          <a:bodyPr wrap="square" rtlCol="0">
            <a:spAutoFit/>
          </a:bodyPr>
          <a:lstStyle/>
          <a:p>
            <a:r>
              <a:rPr lang="pt-BR" b="1" dirty="0"/>
              <a:t>Saída</a:t>
            </a:r>
          </a:p>
          <a:p>
            <a:endParaRPr lang="pt-BR" dirty="0"/>
          </a:p>
          <a:p>
            <a:r>
              <a:rPr lang="pt-BR" sz="1400" dirty="0"/>
              <a:t>Produto / serviço</a:t>
            </a:r>
          </a:p>
          <a:p>
            <a:r>
              <a:rPr lang="pt-BR" sz="1400" dirty="0"/>
              <a:t>Validação / aprovação</a:t>
            </a:r>
          </a:p>
          <a:p>
            <a:r>
              <a:rPr lang="pt-BR" sz="1400" dirty="0"/>
              <a:t>Dados</a:t>
            </a:r>
          </a:p>
        </p:txBody>
      </p:sp>
      <p:sp>
        <p:nvSpPr>
          <p:cNvPr id="6" name="CaixaDeTexto 5">
            <a:extLst>
              <a:ext uri="{FF2B5EF4-FFF2-40B4-BE49-F238E27FC236}">
                <a16:creationId xmlns:a16="http://schemas.microsoft.com/office/drawing/2014/main" id="{56AFFFF1-8405-4196-9A22-3CF186E62788}"/>
              </a:ext>
            </a:extLst>
          </p:cNvPr>
          <p:cNvSpPr txBox="1"/>
          <p:nvPr/>
        </p:nvSpPr>
        <p:spPr>
          <a:xfrm>
            <a:off x="4572000" y="4574573"/>
            <a:ext cx="1477106" cy="861774"/>
          </a:xfrm>
          <a:prstGeom prst="rect">
            <a:avLst/>
          </a:prstGeom>
          <a:noFill/>
        </p:spPr>
        <p:txBody>
          <a:bodyPr wrap="square" rtlCol="0">
            <a:spAutoFit/>
          </a:bodyPr>
          <a:lstStyle/>
          <a:p>
            <a:r>
              <a:rPr lang="pt-BR" b="1" dirty="0"/>
              <a:t>Função</a:t>
            </a:r>
          </a:p>
          <a:p>
            <a:endParaRPr lang="pt-BR" dirty="0"/>
          </a:p>
          <a:p>
            <a:r>
              <a:rPr lang="pt-BR" sz="1400" dirty="0"/>
              <a:t>Modelo preditivo</a:t>
            </a:r>
          </a:p>
        </p:txBody>
      </p:sp>
      <p:sp>
        <p:nvSpPr>
          <p:cNvPr id="7" name="CaixaDeTexto 6">
            <a:extLst>
              <a:ext uri="{FF2B5EF4-FFF2-40B4-BE49-F238E27FC236}">
                <a16:creationId xmlns:a16="http://schemas.microsoft.com/office/drawing/2014/main" id="{8D6C9F03-18BE-4C53-B068-2CE3F4D17E9C}"/>
              </a:ext>
            </a:extLst>
          </p:cNvPr>
          <p:cNvSpPr txBox="1"/>
          <p:nvPr/>
        </p:nvSpPr>
        <p:spPr>
          <a:xfrm>
            <a:off x="6235085" y="4616997"/>
            <a:ext cx="2004644" cy="1292662"/>
          </a:xfrm>
          <a:prstGeom prst="rect">
            <a:avLst/>
          </a:prstGeom>
          <a:noFill/>
        </p:spPr>
        <p:txBody>
          <a:bodyPr wrap="square" rtlCol="0">
            <a:spAutoFit/>
          </a:bodyPr>
          <a:lstStyle/>
          <a:p>
            <a:r>
              <a:rPr lang="pt-BR" b="1" dirty="0"/>
              <a:t>Entrada</a:t>
            </a:r>
          </a:p>
          <a:p>
            <a:endParaRPr lang="pt-BR" dirty="0"/>
          </a:p>
          <a:p>
            <a:r>
              <a:rPr lang="pt-BR" sz="1400" dirty="0"/>
              <a:t>Dados contextuais</a:t>
            </a:r>
          </a:p>
          <a:p>
            <a:r>
              <a:rPr lang="pt-BR" sz="1400" dirty="0"/>
              <a:t>Dados transacionais</a:t>
            </a:r>
          </a:p>
          <a:p>
            <a:r>
              <a:rPr lang="pt-BR" sz="1400" dirty="0"/>
              <a:t>Dados do cliente</a:t>
            </a:r>
          </a:p>
        </p:txBody>
      </p:sp>
      <p:cxnSp>
        <p:nvCxnSpPr>
          <p:cNvPr id="9" name="Conector de Seta Reta 8">
            <a:extLst>
              <a:ext uri="{FF2B5EF4-FFF2-40B4-BE49-F238E27FC236}">
                <a16:creationId xmlns:a16="http://schemas.microsoft.com/office/drawing/2014/main" id="{9B37A6A2-C3C9-4CD8-98CF-CB95E77FD12F}"/>
              </a:ext>
            </a:extLst>
          </p:cNvPr>
          <p:cNvCxnSpPr>
            <a:cxnSpLocks/>
          </p:cNvCxnSpPr>
          <p:nvPr/>
        </p:nvCxnSpPr>
        <p:spPr>
          <a:xfrm flipV="1">
            <a:off x="3239146" y="3967567"/>
            <a:ext cx="371959" cy="480447"/>
          </a:xfrm>
          <a:prstGeom prst="straightConnector1">
            <a:avLst/>
          </a:prstGeom>
          <a:ln w="38100">
            <a:solidFill>
              <a:srgbClr val="ED145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32C1C125-ABCF-4614-82B0-C2BEA36DC573}"/>
              </a:ext>
            </a:extLst>
          </p:cNvPr>
          <p:cNvCxnSpPr>
            <a:cxnSpLocks/>
          </p:cNvCxnSpPr>
          <p:nvPr/>
        </p:nvCxnSpPr>
        <p:spPr>
          <a:xfrm flipH="1" flipV="1">
            <a:off x="4757979" y="3967566"/>
            <a:ext cx="42181" cy="647643"/>
          </a:xfrm>
          <a:prstGeom prst="straightConnector1">
            <a:avLst/>
          </a:prstGeom>
          <a:ln w="38100">
            <a:solidFill>
              <a:srgbClr val="ED145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38B93F12-044C-4D14-AB5D-4A8DAB074D72}"/>
              </a:ext>
            </a:extLst>
          </p:cNvPr>
          <p:cNvCxnSpPr>
            <a:cxnSpLocks/>
          </p:cNvCxnSpPr>
          <p:nvPr/>
        </p:nvCxnSpPr>
        <p:spPr>
          <a:xfrm flipH="1" flipV="1">
            <a:off x="5489331" y="3967566"/>
            <a:ext cx="826167" cy="649431"/>
          </a:xfrm>
          <a:prstGeom prst="straightConnector1">
            <a:avLst/>
          </a:prstGeom>
          <a:ln w="38100">
            <a:solidFill>
              <a:srgbClr val="ED145B"/>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60D03F6D-03F5-4743-B782-99E0683F3E89}"/>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39758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622F631-9DA3-47D0-9280-0DC67A892F80}"/>
              </a:ext>
            </a:extLst>
          </p:cNvPr>
          <p:cNvPicPr>
            <a:picLocks noChangeAspect="1"/>
          </p:cNvPicPr>
          <p:nvPr/>
        </p:nvPicPr>
        <p:blipFill>
          <a:blip r:embed="rId2"/>
          <a:stretch>
            <a:fillRect/>
          </a:stretch>
        </p:blipFill>
        <p:spPr>
          <a:xfrm>
            <a:off x="-9605" y="1625627"/>
            <a:ext cx="9039225" cy="4257675"/>
          </a:xfrm>
          <a:prstGeom prst="rect">
            <a:avLst/>
          </a:prstGeom>
        </p:spPr>
      </p:pic>
      <p:sp>
        <p:nvSpPr>
          <p:cNvPr id="5" name="CaixaDeTexto 4">
            <a:extLst>
              <a:ext uri="{FF2B5EF4-FFF2-40B4-BE49-F238E27FC236}">
                <a16:creationId xmlns:a16="http://schemas.microsoft.com/office/drawing/2014/main" id="{743CD193-1455-4802-A895-6AE18A5171D7}"/>
              </a:ext>
            </a:extLst>
          </p:cNvPr>
          <p:cNvSpPr txBox="1"/>
          <p:nvPr/>
        </p:nvSpPr>
        <p:spPr>
          <a:xfrm>
            <a:off x="2836188" y="3616183"/>
            <a:ext cx="1673817" cy="307777"/>
          </a:xfrm>
          <a:prstGeom prst="rect">
            <a:avLst/>
          </a:prstGeom>
          <a:solidFill>
            <a:schemeClr val="accent1">
              <a:lumMod val="75000"/>
            </a:schemeClr>
          </a:solidFill>
        </p:spPr>
        <p:txBody>
          <a:bodyPr wrap="square" rtlCol="0">
            <a:spAutoFit/>
          </a:bodyPr>
          <a:lstStyle/>
          <a:p>
            <a:r>
              <a:rPr lang="pt-BR" sz="1400" dirty="0" err="1">
                <a:solidFill>
                  <a:schemeClr val="bg1"/>
                </a:solidFill>
              </a:rPr>
              <a:t>Machine</a:t>
            </a:r>
            <a:r>
              <a:rPr lang="pt-BR" sz="1400" dirty="0">
                <a:solidFill>
                  <a:schemeClr val="bg1"/>
                </a:solidFill>
              </a:rPr>
              <a:t> Learning</a:t>
            </a:r>
          </a:p>
        </p:txBody>
      </p:sp>
      <p:sp>
        <p:nvSpPr>
          <p:cNvPr id="6" name="CaixaDeTexto 5">
            <a:extLst>
              <a:ext uri="{FF2B5EF4-FFF2-40B4-BE49-F238E27FC236}">
                <a16:creationId xmlns:a16="http://schemas.microsoft.com/office/drawing/2014/main" id="{6E8FFD68-020F-43CF-BC18-1BF524E70570}"/>
              </a:ext>
            </a:extLst>
          </p:cNvPr>
          <p:cNvSpPr txBox="1"/>
          <p:nvPr/>
        </p:nvSpPr>
        <p:spPr>
          <a:xfrm>
            <a:off x="4618494" y="3618679"/>
            <a:ext cx="836909" cy="276999"/>
          </a:xfrm>
          <a:prstGeom prst="rect">
            <a:avLst/>
          </a:prstGeom>
          <a:solidFill>
            <a:schemeClr val="accent1">
              <a:lumMod val="75000"/>
            </a:schemeClr>
          </a:solidFill>
        </p:spPr>
        <p:txBody>
          <a:bodyPr wrap="square" rtlCol="0">
            <a:spAutoFit/>
          </a:bodyPr>
          <a:lstStyle/>
          <a:p>
            <a:r>
              <a:rPr lang="pt-BR" sz="1200" dirty="0">
                <a:solidFill>
                  <a:schemeClr val="bg1"/>
                </a:solidFill>
              </a:rPr>
              <a:t>Learning</a:t>
            </a:r>
          </a:p>
        </p:txBody>
      </p:sp>
      <p:sp>
        <p:nvSpPr>
          <p:cNvPr id="7" name="CaixaDeTexto 6">
            <a:extLst>
              <a:ext uri="{FF2B5EF4-FFF2-40B4-BE49-F238E27FC236}">
                <a16:creationId xmlns:a16="http://schemas.microsoft.com/office/drawing/2014/main" id="{78EB90F0-5C00-485C-98B2-D2CC87AC5D37}"/>
              </a:ext>
            </a:extLst>
          </p:cNvPr>
          <p:cNvSpPr txBox="1"/>
          <p:nvPr/>
        </p:nvSpPr>
        <p:spPr>
          <a:xfrm>
            <a:off x="6134745" y="3629493"/>
            <a:ext cx="1381934" cy="307777"/>
          </a:xfrm>
          <a:prstGeom prst="rect">
            <a:avLst/>
          </a:prstGeom>
          <a:solidFill>
            <a:schemeClr val="accent1">
              <a:lumMod val="60000"/>
              <a:lumOff val="40000"/>
            </a:schemeClr>
          </a:solidFill>
        </p:spPr>
        <p:txBody>
          <a:bodyPr wrap="square" rtlCol="0">
            <a:spAutoFit/>
          </a:bodyPr>
          <a:lstStyle/>
          <a:p>
            <a:r>
              <a:rPr lang="pt-BR" sz="1400" dirty="0" err="1">
                <a:solidFill>
                  <a:schemeClr val="bg1"/>
                </a:solidFill>
              </a:rPr>
              <a:t>Learned</a:t>
            </a:r>
            <a:r>
              <a:rPr lang="pt-BR" sz="1400" dirty="0">
                <a:solidFill>
                  <a:schemeClr val="bg1"/>
                </a:solidFill>
              </a:rPr>
              <a:t> </a:t>
            </a:r>
            <a:r>
              <a:rPr lang="pt-BR" sz="1400" dirty="0" err="1">
                <a:solidFill>
                  <a:schemeClr val="bg1"/>
                </a:solidFill>
              </a:rPr>
              <a:t>Logic</a:t>
            </a:r>
            <a:endParaRPr lang="pt-BR" sz="1400" dirty="0">
              <a:solidFill>
                <a:schemeClr val="bg1"/>
              </a:solidFill>
            </a:endParaRPr>
          </a:p>
        </p:txBody>
      </p:sp>
      <p:sp>
        <p:nvSpPr>
          <p:cNvPr id="8" name="Rectangle 2">
            <a:extLst>
              <a:ext uri="{FF2B5EF4-FFF2-40B4-BE49-F238E27FC236}">
                <a16:creationId xmlns:a16="http://schemas.microsoft.com/office/drawing/2014/main" id="{72090E02-F9F7-44F0-9E93-7C1A209B7C73}"/>
              </a:ext>
            </a:extLst>
          </p:cNvPr>
          <p:cNvSpPr txBox="1">
            <a:spLocks noChangeArrowheads="1"/>
          </p:cNvSpPr>
          <p:nvPr/>
        </p:nvSpPr>
        <p:spPr>
          <a:xfrm>
            <a:off x="268637" y="183516"/>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85166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7324CC86-0E08-434D-80C2-4525E7A945B3}"/>
              </a:ext>
            </a:extLst>
          </p:cNvPr>
          <p:cNvGraphicFramePr>
            <a:graphicFrameLocks noGrp="1"/>
          </p:cNvGraphicFramePr>
          <p:nvPr>
            <p:extLst>
              <p:ext uri="{D42A27DB-BD31-4B8C-83A1-F6EECF244321}">
                <p14:modId xmlns:p14="http://schemas.microsoft.com/office/powerpoint/2010/main" val="1718072543"/>
              </p:ext>
            </p:extLst>
          </p:nvPr>
        </p:nvGraphicFramePr>
        <p:xfrm>
          <a:off x="702589" y="1394587"/>
          <a:ext cx="8069451" cy="4469711"/>
        </p:xfrm>
        <a:graphic>
          <a:graphicData uri="http://schemas.openxmlformats.org/drawingml/2006/table">
            <a:tbl>
              <a:tblPr firstRow="1" bandRow="1">
                <a:tableStyleId>{5C22544A-7EE6-4342-B048-85BDC9FD1C3A}</a:tableStyleId>
              </a:tblPr>
              <a:tblGrid>
                <a:gridCol w="2689817">
                  <a:extLst>
                    <a:ext uri="{9D8B030D-6E8A-4147-A177-3AD203B41FA5}">
                      <a16:colId xmlns:a16="http://schemas.microsoft.com/office/drawing/2014/main" val="208703171"/>
                    </a:ext>
                  </a:extLst>
                </a:gridCol>
                <a:gridCol w="2689817">
                  <a:extLst>
                    <a:ext uri="{9D8B030D-6E8A-4147-A177-3AD203B41FA5}">
                      <a16:colId xmlns:a16="http://schemas.microsoft.com/office/drawing/2014/main" val="4244619415"/>
                    </a:ext>
                  </a:extLst>
                </a:gridCol>
                <a:gridCol w="2689817">
                  <a:extLst>
                    <a:ext uri="{9D8B030D-6E8A-4147-A177-3AD203B41FA5}">
                      <a16:colId xmlns:a16="http://schemas.microsoft.com/office/drawing/2014/main" val="1568346871"/>
                    </a:ext>
                  </a:extLst>
                </a:gridCol>
              </a:tblGrid>
              <a:tr h="391879">
                <a:tc>
                  <a:txBody>
                    <a:bodyPr/>
                    <a:lstStyle/>
                    <a:p>
                      <a:r>
                        <a:rPr lang="pt-BR" sz="1600" dirty="0"/>
                        <a:t>Categoria</a:t>
                      </a:r>
                    </a:p>
                  </a:txBody>
                  <a:tcPr/>
                </a:tc>
                <a:tc>
                  <a:txBody>
                    <a:bodyPr/>
                    <a:lstStyle/>
                    <a:p>
                      <a:r>
                        <a:rPr lang="pt-BR" sz="1600" dirty="0"/>
                        <a:t>Definição</a:t>
                      </a:r>
                    </a:p>
                  </a:txBody>
                  <a:tcPr/>
                </a:tc>
                <a:tc>
                  <a:txBody>
                    <a:bodyPr/>
                    <a:lstStyle/>
                    <a:p>
                      <a:r>
                        <a:rPr lang="pt-BR" sz="1600" dirty="0"/>
                        <a:t>Exemplo</a:t>
                      </a:r>
                    </a:p>
                  </a:txBody>
                  <a:tcPr/>
                </a:tc>
                <a:extLst>
                  <a:ext uri="{0D108BD9-81ED-4DB2-BD59-A6C34878D82A}">
                    <a16:rowId xmlns:a16="http://schemas.microsoft.com/office/drawing/2014/main" val="3718274741"/>
                  </a:ext>
                </a:extLst>
              </a:tr>
              <a:tr h="785992">
                <a:tc>
                  <a:txBody>
                    <a:bodyPr/>
                    <a:lstStyle/>
                    <a:p>
                      <a:r>
                        <a:rPr lang="pt-BR" sz="1600" dirty="0"/>
                        <a:t>Master Data</a:t>
                      </a:r>
                    </a:p>
                  </a:txBody>
                  <a:tcPr/>
                </a:tc>
                <a:tc>
                  <a:txBody>
                    <a:bodyPr/>
                    <a:lstStyle/>
                    <a:p>
                      <a:r>
                        <a:rPr lang="pt-BR" sz="1600" dirty="0"/>
                        <a:t>Principais entidades de negócio da empresa</a:t>
                      </a:r>
                    </a:p>
                  </a:txBody>
                  <a:tcPr/>
                </a:tc>
                <a:tc>
                  <a:txBody>
                    <a:bodyPr/>
                    <a:lstStyle/>
                    <a:p>
                      <a:r>
                        <a:rPr lang="pt-BR" sz="1600" dirty="0"/>
                        <a:t>Pessoas, Produtos, materiais, locais </a:t>
                      </a:r>
                    </a:p>
                  </a:txBody>
                  <a:tcPr/>
                </a:tc>
                <a:extLst>
                  <a:ext uri="{0D108BD9-81ED-4DB2-BD59-A6C34878D82A}">
                    <a16:rowId xmlns:a16="http://schemas.microsoft.com/office/drawing/2014/main" val="2423767517"/>
                  </a:ext>
                </a:extLst>
              </a:tr>
              <a:tr h="391879">
                <a:tc>
                  <a:txBody>
                    <a:bodyPr/>
                    <a:lstStyle/>
                    <a:p>
                      <a:r>
                        <a:rPr lang="pt-BR" sz="1600" dirty="0" err="1"/>
                        <a:t>Transactional</a:t>
                      </a:r>
                      <a:r>
                        <a:rPr lang="pt-BR" sz="1600" dirty="0"/>
                        <a:t> Data</a:t>
                      </a:r>
                    </a:p>
                  </a:txBody>
                  <a:tcPr/>
                </a:tc>
                <a:tc>
                  <a:txBody>
                    <a:bodyPr/>
                    <a:lstStyle/>
                    <a:p>
                      <a:r>
                        <a:rPr lang="pt-BR" sz="1600" dirty="0"/>
                        <a:t>Eventos internos ou externos representam as movimentações de negócio</a:t>
                      </a:r>
                    </a:p>
                  </a:txBody>
                  <a:tcPr/>
                </a:tc>
                <a:tc>
                  <a:txBody>
                    <a:bodyPr/>
                    <a:lstStyle/>
                    <a:p>
                      <a:r>
                        <a:rPr lang="pt-BR" sz="1600" dirty="0"/>
                        <a:t>Pedidos de venda, ordens de compra, pagamentos, ...</a:t>
                      </a:r>
                    </a:p>
                  </a:txBody>
                  <a:tcPr/>
                </a:tc>
                <a:extLst>
                  <a:ext uri="{0D108BD9-81ED-4DB2-BD59-A6C34878D82A}">
                    <a16:rowId xmlns:a16="http://schemas.microsoft.com/office/drawing/2014/main" val="1756700536"/>
                  </a:ext>
                </a:extLst>
              </a:tr>
              <a:tr h="391879">
                <a:tc>
                  <a:txBody>
                    <a:bodyPr/>
                    <a:lstStyle/>
                    <a:p>
                      <a:r>
                        <a:rPr lang="pt-BR" sz="1600" dirty="0" err="1"/>
                        <a:t>Reference</a:t>
                      </a:r>
                      <a:r>
                        <a:rPr lang="pt-BR" sz="1600" dirty="0"/>
                        <a:t> Data</a:t>
                      </a:r>
                    </a:p>
                  </a:txBody>
                  <a:tcPr/>
                </a:tc>
                <a:tc>
                  <a:txBody>
                    <a:bodyPr/>
                    <a:lstStyle/>
                    <a:p>
                      <a:r>
                        <a:rPr lang="pt-BR" sz="1600" dirty="0"/>
                        <a:t>Valores ou classificações referenciados por sistemas e/ou processos</a:t>
                      </a:r>
                    </a:p>
                  </a:txBody>
                  <a:tcPr/>
                </a:tc>
                <a:tc>
                  <a:txBody>
                    <a:bodyPr/>
                    <a:lstStyle/>
                    <a:p>
                      <a:r>
                        <a:rPr lang="pt-BR" sz="1600" dirty="0"/>
                        <a:t>Lista de valores válidos: códigos, status, abreviações, tipos, ...</a:t>
                      </a:r>
                    </a:p>
                  </a:txBody>
                  <a:tcPr/>
                </a:tc>
                <a:extLst>
                  <a:ext uri="{0D108BD9-81ED-4DB2-BD59-A6C34878D82A}">
                    <a16:rowId xmlns:a16="http://schemas.microsoft.com/office/drawing/2014/main" val="2434979968"/>
                  </a:ext>
                </a:extLst>
              </a:tr>
              <a:tr h="391879">
                <a:tc>
                  <a:txBody>
                    <a:bodyPr/>
                    <a:lstStyle/>
                    <a:p>
                      <a:r>
                        <a:rPr lang="pt-BR" sz="1600" dirty="0" err="1"/>
                        <a:t>Metadata</a:t>
                      </a:r>
                      <a:endParaRPr lang="pt-BR" sz="1600" dirty="0"/>
                    </a:p>
                  </a:txBody>
                  <a:tcPr/>
                </a:tc>
                <a:tc>
                  <a:txBody>
                    <a:bodyPr/>
                    <a:lstStyle/>
                    <a:p>
                      <a:r>
                        <a:rPr lang="pt-BR" sz="1600" dirty="0"/>
                        <a:t>Classifica, descreve ou caracteriza um dados </a:t>
                      </a:r>
                    </a:p>
                  </a:txBody>
                  <a:tcPr/>
                </a:tc>
                <a:tc>
                  <a:txBody>
                    <a:bodyPr/>
                    <a:lstStyle/>
                    <a:p>
                      <a:r>
                        <a:rPr lang="pt-BR" sz="1600" dirty="0"/>
                        <a:t>Nomes e tipos de um atributo numa tabela, dicionário do banco de dados, </a:t>
                      </a:r>
                      <a:r>
                        <a:rPr lang="pt-BR" sz="1600" dirty="0" err="1"/>
                        <a:t>schema</a:t>
                      </a:r>
                      <a:r>
                        <a:rPr lang="pt-BR" sz="1600" dirty="0"/>
                        <a:t>, ...</a:t>
                      </a:r>
                    </a:p>
                  </a:txBody>
                  <a:tcPr/>
                </a:tc>
                <a:extLst>
                  <a:ext uri="{0D108BD9-81ED-4DB2-BD59-A6C34878D82A}">
                    <a16:rowId xmlns:a16="http://schemas.microsoft.com/office/drawing/2014/main" val="1388376283"/>
                  </a:ext>
                </a:extLst>
              </a:tr>
              <a:tr h="391879">
                <a:tc>
                  <a:txBody>
                    <a:bodyPr/>
                    <a:lstStyle/>
                    <a:p>
                      <a:r>
                        <a:rPr lang="pt-BR" sz="1600" dirty="0"/>
                        <a:t>Web </a:t>
                      </a:r>
                      <a:r>
                        <a:rPr lang="pt-BR" sz="1600" dirty="0" err="1"/>
                        <a:t>and</a:t>
                      </a:r>
                      <a:r>
                        <a:rPr lang="pt-BR" sz="1600" dirty="0"/>
                        <a:t> Social Media</a:t>
                      </a:r>
                    </a:p>
                  </a:txBody>
                  <a:tcPr/>
                </a:tc>
                <a:tc>
                  <a:txBody>
                    <a:bodyPr/>
                    <a:lstStyle/>
                    <a:p>
                      <a:r>
                        <a:rPr lang="pt-BR" sz="1600" dirty="0" err="1"/>
                        <a:t>Clickstream</a:t>
                      </a:r>
                      <a:r>
                        <a:rPr lang="pt-BR" sz="1600" dirty="0"/>
                        <a:t> e outras informações geradas por sites ou serviço na web</a:t>
                      </a:r>
                    </a:p>
                  </a:txBody>
                  <a:tcPr/>
                </a:tc>
                <a:tc>
                  <a:txBody>
                    <a:bodyPr/>
                    <a:lstStyle/>
                    <a:p>
                      <a:r>
                        <a:rPr lang="pt-BR" sz="1600" dirty="0"/>
                        <a:t>Posts, curtidas, tweets, </a:t>
                      </a:r>
                      <a:r>
                        <a:rPr lang="pt-BR" sz="1600" dirty="0" err="1"/>
                        <a:t>retweets</a:t>
                      </a:r>
                      <a:r>
                        <a:rPr lang="pt-BR" sz="1600" dirty="0"/>
                        <a:t>, imagem, som, ...</a:t>
                      </a:r>
                    </a:p>
                  </a:txBody>
                  <a:tcPr/>
                </a:tc>
                <a:extLst>
                  <a:ext uri="{0D108BD9-81ED-4DB2-BD59-A6C34878D82A}">
                    <a16:rowId xmlns:a16="http://schemas.microsoft.com/office/drawing/2014/main" val="2706146282"/>
                  </a:ext>
                </a:extLst>
              </a:tr>
            </a:tbl>
          </a:graphicData>
        </a:graphic>
      </p:graphicFrame>
      <p:sp>
        <p:nvSpPr>
          <p:cNvPr id="5" name="Rectangle 2">
            <a:extLst>
              <a:ext uri="{FF2B5EF4-FFF2-40B4-BE49-F238E27FC236}">
                <a16:creationId xmlns:a16="http://schemas.microsoft.com/office/drawing/2014/main" id="{3F17FE3A-55EA-41D0-8868-88212A9844E9}"/>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15027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a16="http://schemas.microsoft.com/office/drawing/2014/main" id="{5440A103-516B-45F4-AFF9-8B9BEAA96BD1}"/>
              </a:ext>
            </a:extLst>
          </p:cNvPr>
          <p:cNvGraphicFramePr>
            <a:graphicFrameLocks noGrp="1"/>
          </p:cNvGraphicFramePr>
          <p:nvPr>
            <p:extLst>
              <p:ext uri="{D42A27DB-BD31-4B8C-83A1-F6EECF244321}">
                <p14:modId xmlns:p14="http://schemas.microsoft.com/office/powerpoint/2010/main" val="1514284544"/>
              </p:ext>
            </p:extLst>
          </p:nvPr>
        </p:nvGraphicFramePr>
        <p:xfrm>
          <a:off x="702589" y="1224366"/>
          <a:ext cx="8069451" cy="4865951"/>
        </p:xfrm>
        <a:graphic>
          <a:graphicData uri="http://schemas.openxmlformats.org/drawingml/2006/table">
            <a:tbl>
              <a:tblPr firstRow="1" bandRow="1">
                <a:tableStyleId>{5C22544A-7EE6-4342-B048-85BDC9FD1C3A}</a:tableStyleId>
              </a:tblPr>
              <a:tblGrid>
                <a:gridCol w="2689817">
                  <a:extLst>
                    <a:ext uri="{9D8B030D-6E8A-4147-A177-3AD203B41FA5}">
                      <a16:colId xmlns:a16="http://schemas.microsoft.com/office/drawing/2014/main" val="208703171"/>
                    </a:ext>
                  </a:extLst>
                </a:gridCol>
                <a:gridCol w="2689817">
                  <a:extLst>
                    <a:ext uri="{9D8B030D-6E8A-4147-A177-3AD203B41FA5}">
                      <a16:colId xmlns:a16="http://schemas.microsoft.com/office/drawing/2014/main" val="4244619415"/>
                    </a:ext>
                  </a:extLst>
                </a:gridCol>
                <a:gridCol w="2689817">
                  <a:extLst>
                    <a:ext uri="{9D8B030D-6E8A-4147-A177-3AD203B41FA5}">
                      <a16:colId xmlns:a16="http://schemas.microsoft.com/office/drawing/2014/main" val="1568346871"/>
                    </a:ext>
                  </a:extLst>
                </a:gridCol>
              </a:tblGrid>
              <a:tr h="391879">
                <a:tc>
                  <a:txBody>
                    <a:bodyPr/>
                    <a:lstStyle/>
                    <a:p>
                      <a:r>
                        <a:rPr lang="pt-BR" sz="1600" dirty="0"/>
                        <a:t>Categoria</a:t>
                      </a:r>
                    </a:p>
                  </a:txBody>
                  <a:tcPr/>
                </a:tc>
                <a:tc>
                  <a:txBody>
                    <a:bodyPr/>
                    <a:lstStyle/>
                    <a:p>
                      <a:r>
                        <a:rPr lang="pt-BR" sz="1600" dirty="0"/>
                        <a:t>Definição</a:t>
                      </a:r>
                    </a:p>
                  </a:txBody>
                  <a:tcPr/>
                </a:tc>
                <a:tc>
                  <a:txBody>
                    <a:bodyPr/>
                    <a:lstStyle/>
                    <a:p>
                      <a:r>
                        <a:rPr lang="pt-BR" sz="1600" dirty="0"/>
                        <a:t>Exemplo</a:t>
                      </a:r>
                    </a:p>
                  </a:txBody>
                  <a:tcPr/>
                </a:tc>
                <a:extLst>
                  <a:ext uri="{0D108BD9-81ED-4DB2-BD59-A6C34878D82A}">
                    <a16:rowId xmlns:a16="http://schemas.microsoft.com/office/drawing/2014/main" val="3718274741"/>
                  </a:ext>
                </a:extLst>
              </a:tr>
              <a:tr h="785992">
                <a:tc>
                  <a:txBody>
                    <a:bodyPr/>
                    <a:lstStyle/>
                    <a:p>
                      <a:r>
                        <a:rPr lang="pt-BR" sz="1600" dirty="0" err="1"/>
                        <a:t>Machine-to-Machine</a:t>
                      </a:r>
                      <a:endParaRPr lang="pt-BR" sz="1600" dirty="0"/>
                    </a:p>
                  </a:txBody>
                  <a:tcPr/>
                </a:tc>
                <a:tc>
                  <a:txBody>
                    <a:bodyPr/>
                    <a:lstStyle/>
                    <a:p>
                      <a:r>
                        <a:rPr lang="pt-BR" sz="1600" dirty="0"/>
                        <a:t>Dados capturados por meio de sensores (</a:t>
                      </a:r>
                      <a:r>
                        <a:rPr lang="pt-BR" sz="1600" dirty="0" err="1"/>
                        <a:t>IoT</a:t>
                      </a:r>
                      <a:r>
                        <a:rPr lang="pt-BR" sz="1600" dirty="0"/>
                        <a:t>)</a:t>
                      </a:r>
                    </a:p>
                  </a:txBody>
                  <a:tcPr/>
                </a:tc>
                <a:tc>
                  <a:txBody>
                    <a:bodyPr/>
                    <a:lstStyle/>
                    <a:p>
                      <a:r>
                        <a:rPr lang="pt-BR" sz="1600" dirty="0"/>
                        <a:t>Velocidade, temperatura, pressão, salinidade, ...</a:t>
                      </a:r>
                    </a:p>
                  </a:txBody>
                  <a:tcPr/>
                </a:tc>
                <a:extLst>
                  <a:ext uri="{0D108BD9-81ED-4DB2-BD59-A6C34878D82A}">
                    <a16:rowId xmlns:a16="http://schemas.microsoft.com/office/drawing/2014/main" val="2423767517"/>
                  </a:ext>
                </a:extLst>
              </a:tr>
              <a:tr h="391879">
                <a:tc>
                  <a:txBody>
                    <a:bodyPr/>
                    <a:lstStyle/>
                    <a:p>
                      <a:r>
                        <a:rPr lang="pt-BR" sz="1600" dirty="0"/>
                        <a:t>Big Data Transacional</a:t>
                      </a:r>
                    </a:p>
                  </a:txBody>
                  <a:tcPr/>
                </a:tc>
                <a:tc>
                  <a:txBody>
                    <a:bodyPr/>
                    <a:lstStyle/>
                    <a:p>
                      <a:r>
                        <a:rPr lang="pt-BR" sz="1600" dirty="0"/>
                        <a:t>Refere-se a dados transacionais (3Vs)</a:t>
                      </a:r>
                    </a:p>
                  </a:txBody>
                  <a:tcPr/>
                </a:tc>
                <a:tc>
                  <a:txBody>
                    <a:bodyPr/>
                    <a:lstStyle/>
                    <a:p>
                      <a:r>
                        <a:rPr lang="pt-BR" sz="1600" dirty="0" err="1"/>
                        <a:t>CDRs</a:t>
                      </a:r>
                      <a:r>
                        <a:rPr lang="pt-BR" sz="1600" dirty="0"/>
                        <a:t> (</a:t>
                      </a:r>
                      <a:r>
                        <a:rPr lang="pt-BR" sz="1600" dirty="0" err="1"/>
                        <a:t>Call</a:t>
                      </a:r>
                      <a:r>
                        <a:rPr lang="pt-BR" sz="1600" dirty="0"/>
                        <a:t> </a:t>
                      </a:r>
                      <a:r>
                        <a:rPr lang="pt-BR" sz="1600" dirty="0" err="1"/>
                        <a:t>Detail</a:t>
                      </a:r>
                      <a:r>
                        <a:rPr lang="pt-BR" sz="1600" dirty="0"/>
                        <a:t> Record) de telefonia, registros de cobrança, ...</a:t>
                      </a:r>
                    </a:p>
                  </a:txBody>
                  <a:tcPr/>
                </a:tc>
                <a:extLst>
                  <a:ext uri="{0D108BD9-81ED-4DB2-BD59-A6C34878D82A}">
                    <a16:rowId xmlns:a16="http://schemas.microsoft.com/office/drawing/2014/main" val="1756700536"/>
                  </a:ext>
                </a:extLst>
              </a:tr>
              <a:tr h="391879">
                <a:tc>
                  <a:txBody>
                    <a:bodyPr/>
                    <a:lstStyle/>
                    <a:p>
                      <a:r>
                        <a:rPr lang="pt-BR" sz="1600" dirty="0" err="1"/>
                        <a:t>Biometrics</a:t>
                      </a:r>
                      <a:endParaRPr lang="pt-BR" sz="1600" dirty="0"/>
                    </a:p>
                  </a:txBody>
                  <a:tcPr/>
                </a:tc>
                <a:tc>
                  <a:txBody>
                    <a:bodyPr/>
                    <a:lstStyle/>
                    <a:p>
                      <a:r>
                        <a:rPr lang="pt-BR" sz="1600" dirty="0"/>
                        <a:t>Dados que permitem a identificação de uma pessoa baseada nas características anatômicas ou de comportamento</a:t>
                      </a:r>
                    </a:p>
                  </a:txBody>
                  <a:tcPr/>
                </a:tc>
                <a:tc>
                  <a:txBody>
                    <a:bodyPr/>
                    <a:lstStyle/>
                    <a:p>
                      <a:r>
                        <a:rPr lang="pt-BR" sz="1600" dirty="0"/>
                        <a:t>Impressão digital, íris, retina, face, contorno das mãos, formato da orelha, padrão de voz, DNA, caligrafia, ...</a:t>
                      </a:r>
                    </a:p>
                  </a:txBody>
                  <a:tcPr/>
                </a:tc>
                <a:extLst>
                  <a:ext uri="{0D108BD9-81ED-4DB2-BD59-A6C34878D82A}">
                    <a16:rowId xmlns:a16="http://schemas.microsoft.com/office/drawing/2014/main" val="2434979968"/>
                  </a:ext>
                </a:extLst>
              </a:tr>
              <a:tr h="391879">
                <a:tc>
                  <a:txBody>
                    <a:bodyPr/>
                    <a:lstStyle/>
                    <a:p>
                      <a:r>
                        <a:rPr lang="pt-BR" sz="1600" dirty="0" err="1"/>
                        <a:t>Human</a:t>
                      </a:r>
                      <a:r>
                        <a:rPr lang="pt-BR" sz="1600" dirty="0"/>
                        <a:t> </a:t>
                      </a:r>
                      <a:r>
                        <a:rPr lang="pt-BR" sz="1600" dirty="0" err="1"/>
                        <a:t>Generated</a:t>
                      </a:r>
                      <a:r>
                        <a:rPr lang="pt-BR" sz="1600" dirty="0"/>
                        <a:t> Data</a:t>
                      </a:r>
                    </a:p>
                  </a:txBody>
                  <a:tcPr/>
                </a:tc>
                <a:tc>
                  <a:txBody>
                    <a:bodyPr/>
                    <a:lstStyle/>
                    <a:p>
                      <a:r>
                        <a:rPr lang="pt-BR" sz="1600" dirty="0"/>
                        <a:t>Registram o dado gerado a partir do comportamento, da comunicação e pensamento das pessoas</a:t>
                      </a:r>
                    </a:p>
                  </a:txBody>
                  <a:tcPr/>
                </a:tc>
                <a:tc>
                  <a:txBody>
                    <a:bodyPr/>
                    <a:lstStyle/>
                    <a:p>
                      <a:r>
                        <a:rPr lang="pt-BR" sz="1600" dirty="0"/>
                        <a:t>Anotações, gravações de voz, e-mail, documentos impressos e eletrônicos, apresentações, fotos, músicas, vídeos, registros médicos...</a:t>
                      </a:r>
                    </a:p>
                  </a:txBody>
                  <a:tcPr/>
                </a:tc>
                <a:extLst>
                  <a:ext uri="{0D108BD9-81ED-4DB2-BD59-A6C34878D82A}">
                    <a16:rowId xmlns:a16="http://schemas.microsoft.com/office/drawing/2014/main" val="1388376283"/>
                  </a:ext>
                </a:extLst>
              </a:tr>
            </a:tbl>
          </a:graphicData>
        </a:graphic>
      </p:graphicFrame>
      <p:sp>
        <p:nvSpPr>
          <p:cNvPr id="6" name="Rectangle 2">
            <a:extLst>
              <a:ext uri="{FF2B5EF4-FFF2-40B4-BE49-F238E27FC236}">
                <a16:creationId xmlns:a16="http://schemas.microsoft.com/office/drawing/2014/main" id="{F1CEDF50-9BF1-4D50-8B69-85BB686FA063}"/>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2077928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6303C484-6E11-4F11-A91D-B34B7ABB7599}"/>
              </a:ext>
            </a:extLst>
          </p:cNvPr>
          <p:cNvPicPr>
            <a:picLocks noChangeAspect="1"/>
          </p:cNvPicPr>
          <p:nvPr/>
        </p:nvPicPr>
        <p:blipFill>
          <a:blip r:embed="rId2"/>
          <a:stretch>
            <a:fillRect/>
          </a:stretch>
        </p:blipFill>
        <p:spPr>
          <a:xfrm>
            <a:off x="766516" y="1391082"/>
            <a:ext cx="6588080" cy="5408953"/>
          </a:xfrm>
          <a:prstGeom prst="rect">
            <a:avLst/>
          </a:prstGeom>
        </p:spPr>
      </p:pic>
      <p:sp>
        <p:nvSpPr>
          <p:cNvPr id="5" name="Rectangle 2">
            <a:extLst>
              <a:ext uri="{FF2B5EF4-FFF2-40B4-BE49-F238E27FC236}">
                <a16:creationId xmlns:a16="http://schemas.microsoft.com/office/drawing/2014/main" id="{7280F26D-B264-4264-A101-C2B65F48083E}"/>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4246552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97B8580-18DE-43DA-9256-2CF7B4B427BA}"/>
              </a:ext>
            </a:extLst>
          </p:cNvPr>
          <p:cNvPicPr>
            <a:picLocks noChangeAspect="1"/>
          </p:cNvPicPr>
          <p:nvPr/>
        </p:nvPicPr>
        <p:blipFill>
          <a:blip r:embed="rId2"/>
          <a:stretch>
            <a:fillRect/>
          </a:stretch>
        </p:blipFill>
        <p:spPr>
          <a:xfrm>
            <a:off x="185980" y="2189069"/>
            <a:ext cx="4386020" cy="2924013"/>
          </a:xfrm>
          <a:prstGeom prst="rect">
            <a:avLst/>
          </a:prstGeom>
        </p:spPr>
      </p:pic>
      <p:sp>
        <p:nvSpPr>
          <p:cNvPr id="5" name="CaixaDeTexto 4">
            <a:extLst>
              <a:ext uri="{FF2B5EF4-FFF2-40B4-BE49-F238E27FC236}">
                <a16:creationId xmlns:a16="http://schemas.microsoft.com/office/drawing/2014/main" id="{13FAAEF1-308E-4E71-9870-9E02FD9C7614}"/>
              </a:ext>
            </a:extLst>
          </p:cNvPr>
          <p:cNvSpPr txBox="1"/>
          <p:nvPr/>
        </p:nvSpPr>
        <p:spPr>
          <a:xfrm>
            <a:off x="4904522" y="2026468"/>
            <a:ext cx="4053498" cy="3257174"/>
          </a:xfrm>
          <a:prstGeom prst="rect">
            <a:avLst/>
          </a:prstGeom>
          <a:noFill/>
        </p:spPr>
        <p:txBody>
          <a:bodyPr wrap="square" rtlCol="0">
            <a:spAutoFit/>
          </a:bodyPr>
          <a:lstStyle/>
          <a:p>
            <a:pPr>
              <a:lnSpc>
                <a:spcPct val="150000"/>
              </a:lnSpc>
            </a:pPr>
            <a:r>
              <a:rPr lang="pt-BR" sz="2800" dirty="0">
                <a:solidFill>
                  <a:schemeClr val="tx1">
                    <a:lumMod val="85000"/>
                    <a:lumOff val="15000"/>
                  </a:schemeClr>
                </a:solidFill>
              </a:rPr>
              <a:t>Cientistas de Dados exploram dados, formulam hipóteses e usam ML para encontrar modelos preditivos.</a:t>
            </a:r>
          </a:p>
        </p:txBody>
      </p:sp>
      <p:sp>
        <p:nvSpPr>
          <p:cNvPr id="7" name="Rectangle 2">
            <a:extLst>
              <a:ext uri="{FF2B5EF4-FFF2-40B4-BE49-F238E27FC236}">
                <a16:creationId xmlns:a16="http://schemas.microsoft.com/office/drawing/2014/main" id="{AE8A60DE-CA8A-4884-8915-8B17AF19DDCD}"/>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246703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697B2E8-A1BF-4DFB-B18E-13B801189352}"/>
              </a:ext>
            </a:extLst>
          </p:cNvPr>
          <p:cNvPicPr>
            <a:picLocks noChangeAspect="1"/>
          </p:cNvPicPr>
          <p:nvPr/>
        </p:nvPicPr>
        <p:blipFill>
          <a:blip r:embed="rId2"/>
          <a:stretch>
            <a:fillRect/>
          </a:stretch>
        </p:blipFill>
        <p:spPr>
          <a:xfrm>
            <a:off x="357187" y="1800629"/>
            <a:ext cx="8429625" cy="3876675"/>
          </a:xfrm>
          <a:prstGeom prst="rect">
            <a:avLst/>
          </a:prstGeom>
        </p:spPr>
      </p:pic>
      <p:sp>
        <p:nvSpPr>
          <p:cNvPr id="6" name="Rectangle 2">
            <a:extLst>
              <a:ext uri="{FF2B5EF4-FFF2-40B4-BE49-F238E27FC236}">
                <a16:creationId xmlns:a16="http://schemas.microsoft.com/office/drawing/2014/main" id="{F39037F7-5FBE-41AF-8633-955FC448CF42}"/>
              </a:ext>
            </a:extLst>
          </p:cNvPr>
          <p:cNvSpPr txBox="1">
            <a:spLocks noChangeArrowheads="1"/>
          </p:cNvSpPr>
          <p:nvPr/>
        </p:nvSpPr>
        <p:spPr>
          <a:xfrm>
            <a:off x="268637" y="-183137"/>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304046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970712C-E7A2-4F9B-B78B-7C84BC3C47E5}"/>
              </a:ext>
            </a:extLst>
          </p:cNvPr>
          <p:cNvPicPr>
            <a:picLocks noChangeAspect="1"/>
          </p:cNvPicPr>
          <p:nvPr/>
        </p:nvPicPr>
        <p:blipFill>
          <a:blip r:embed="rId2"/>
          <a:stretch>
            <a:fillRect/>
          </a:stretch>
        </p:blipFill>
        <p:spPr>
          <a:xfrm>
            <a:off x="4804961" y="3429000"/>
            <a:ext cx="4106231" cy="2677605"/>
          </a:xfrm>
          <a:prstGeom prst="rect">
            <a:avLst/>
          </a:prstGeom>
        </p:spPr>
      </p:pic>
      <p:sp>
        <p:nvSpPr>
          <p:cNvPr id="4" name="CaixaDeTexto 3">
            <a:extLst>
              <a:ext uri="{FF2B5EF4-FFF2-40B4-BE49-F238E27FC236}">
                <a16:creationId xmlns:a16="http://schemas.microsoft.com/office/drawing/2014/main" id="{43D9AAFE-5211-4544-B65A-CDEAB3274462}"/>
              </a:ext>
            </a:extLst>
          </p:cNvPr>
          <p:cNvSpPr txBox="1"/>
          <p:nvPr/>
        </p:nvSpPr>
        <p:spPr>
          <a:xfrm>
            <a:off x="4796392" y="2116324"/>
            <a:ext cx="4114800" cy="1077218"/>
          </a:xfrm>
          <a:prstGeom prst="rect">
            <a:avLst/>
          </a:prstGeom>
          <a:solidFill>
            <a:schemeClr val="accent2">
              <a:lumMod val="75000"/>
            </a:schemeClr>
          </a:solidFill>
        </p:spPr>
        <p:txBody>
          <a:bodyPr wrap="square" rtlCol="0">
            <a:spAutoFit/>
          </a:bodyPr>
          <a:lstStyle/>
          <a:p>
            <a:pPr algn="ctr"/>
            <a:r>
              <a:rPr lang="pt-BR" sz="3200" dirty="0">
                <a:solidFill>
                  <a:schemeClr val="bg1"/>
                </a:solidFill>
              </a:rPr>
              <a:t>DADO É O COMBUSTÍVEL DA IA.</a:t>
            </a:r>
          </a:p>
        </p:txBody>
      </p:sp>
      <p:sp>
        <p:nvSpPr>
          <p:cNvPr id="6" name="Rectangle 2">
            <a:extLst>
              <a:ext uri="{FF2B5EF4-FFF2-40B4-BE49-F238E27FC236}">
                <a16:creationId xmlns:a16="http://schemas.microsoft.com/office/drawing/2014/main" id="{B402D181-0A0A-4FDF-B749-C066828C205F}"/>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
        <p:nvSpPr>
          <p:cNvPr id="7" name="CaixaDeTexto 6">
            <a:extLst>
              <a:ext uri="{FF2B5EF4-FFF2-40B4-BE49-F238E27FC236}">
                <a16:creationId xmlns:a16="http://schemas.microsoft.com/office/drawing/2014/main" id="{93BC85B1-9C2E-44BD-B49C-3E3FAA6B515B}"/>
              </a:ext>
            </a:extLst>
          </p:cNvPr>
          <p:cNvSpPr txBox="1"/>
          <p:nvPr/>
        </p:nvSpPr>
        <p:spPr>
          <a:xfrm>
            <a:off x="260068" y="2099048"/>
            <a:ext cx="4114800" cy="1077218"/>
          </a:xfrm>
          <a:prstGeom prst="rect">
            <a:avLst/>
          </a:prstGeom>
          <a:solidFill>
            <a:srgbClr val="FF0000"/>
          </a:solidFill>
        </p:spPr>
        <p:txBody>
          <a:bodyPr wrap="square" rtlCol="0">
            <a:spAutoFit/>
          </a:bodyPr>
          <a:lstStyle/>
          <a:p>
            <a:pPr algn="ctr"/>
            <a:r>
              <a:rPr lang="pt-BR" sz="3200" dirty="0">
                <a:solidFill>
                  <a:schemeClr val="bg1"/>
                </a:solidFill>
              </a:rPr>
              <a:t>DADO FOI O SANGUE DO COBOL.</a:t>
            </a:r>
          </a:p>
        </p:txBody>
      </p:sp>
      <p:pic>
        <p:nvPicPr>
          <p:cNvPr id="1026" name="Picture 2" descr="Resultado de imagem para SANGUE">
            <a:extLst>
              <a:ext uri="{FF2B5EF4-FFF2-40B4-BE49-F238E27FC236}">
                <a16:creationId xmlns:a16="http://schemas.microsoft.com/office/drawing/2014/main" id="{985E2759-73AA-439D-8943-2A5BF337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68" y="3429000"/>
            <a:ext cx="4013272" cy="267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29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300306C-78C3-4E7A-9776-30E824E48342}"/>
              </a:ext>
            </a:extLst>
          </p:cNvPr>
          <p:cNvPicPr>
            <a:picLocks noChangeAspect="1"/>
          </p:cNvPicPr>
          <p:nvPr/>
        </p:nvPicPr>
        <p:blipFill>
          <a:blip r:embed="rId2"/>
          <a:stretch>
            <a:fillRect/>
          </a:stretch>
        </p:blipFill>
        <p:spPr>
          <a:xfrm>
            <a:off x="1335412" y="2230256"/>
            <a:ext cx="6832193" cy="3878693"/>
          </a:xfrm>
          <a:prstGeom prst="rect">
            <a:avLst/>
          </a:prstGeom>
        </p:spPr>
      </p:pic>
      <p:sp>
        <p:nvSpPr>
          <p:cNvPr id="3" name="CaixaDeTexto 2">
            <a:extLst>
              <a:ext uri="{FF2B5EF4-FFF2-40B4-BE49-F238E27FC236}">
                <a16:creationId xmlns:a16="http://schemas.microsoft.com/office/drawing/2014/main" id="{92C446B5-EB55-4AF1-AD89-149E43C53F6A}"/>
              </a:ext>
            </a:extLst>
          </p:cNvPr>
          <p:cNvSpPr txBox="1"/>
          <p:nvPr/>
        </p:nvSpPr>
        <p:spPr>
          <a:xfrm>
            <a:off x="1335411" y="1323714"/>
            <a:ext cx="6832193" cy="707886"/>
          </a:xfrm>
          <a:prstGeom prst="rect">
            <a:avLst/>
          </a:prstGeom>
          <a:solidFill>
            <a:schemeClr val="bg1">
              <a:lumMod val="50000"/>
            </a:schemeClr>
          </a:solidFill>
        </p:spPr>
        <p:txBody>
          <a:bodyPr wrap="square" rtlCol="0">
            <a:spAutoFit/>
          </a:bodyPr>
          <a:lstStyle/>
          <a:p>
            <a:pPr algn="ctr"/>
            <a:r>
              <a:rPr lang="pt-BR" sz="4000" dirty="0">
                <a:solidFill>
                  <a:schemeClr val="bg1"/>
                </a:solidFill>
              </a:rPr>
              <a:t>Modelos são perecíveis.</a:t>
            </a:r>
          </a:p>
        </p:txBody>
      </p:sp>
      <p:sp>
        <p:nvSpPr>
          <p:cNvPr id="6" name="Rectangle 2">
            <a:extLst>
              <a:ext uri="{FF2B5EF4-FFF2-40B4-BE49-F238E27FC236}">
                <a16:creationId xmlns:a16="http://schemas.microsoft.com/office/drawing/2014/main" id="{9603DBE0-D559-4B57-9547-8F578558750E}"/>
              </a:ext>
            </a:extLst>
          </p:cNvPr>
          <p:cNvSpPr txBox="1">
            <a:spLocks noChangeArrowheads="1"/>
          </p:cNvSpPr>
          <p:nvPr/>
        </p:nvSpPr>
        <p:spPr>
          <a:xfrm>
            <a:off x="232972" y="-14693"/>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41122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A5811C9-9017-4798-BA0C-1058EB506326}"/>
              </a:ext>
            </a:extLst>
          </p:cNvPr>
          <p:cNvSpPr txBox="1"/>
          <p:nvPr/>
        </p:nvSpPr>
        <p:spPr>
          <a:xfrm>
            <a:off x="3512891" y="3075057"/>
            <a:ext cx="4907778" cy="707886"/>
          </a:xfrm>
          <a:prstGeom prst="rect">
            <a:avLst/>
          </a:prstGeom>
          <a:noFill/>
        </p:spPr>
        <p:txBody>
          <a:bodyPr wrap="square" rtlCol="0">
            <a:spAutoFit/>
          </a:bodyPr>
          <a:lstStyle/>
          <a:p>
            <a:pPr algn="ctr"/>
            <a:r>
              <a:rPr lang="pt-BR" sz="2000" dirty="0">
                <a:solidFill>
                  <a:schemeClr val="bg1"/>
                </a:solidFill>
              </a:rPr>
              <a:t>“Quem não sabe o que busca, </a:t>
            </a:r>
          </a:p>
          <a:p>
            <a:pPr algn="ctr"/>
            <a:r>
              <a:rPr lang="pt-BR" sz="2000" dirty="0">
                <a:solidFill>
                  <a:schemeClr val="bg1"/>
                </a:solidFill>
              </a:rPr>
              <a:t>não identifica o que acha.” </a:t>
            </a:r>
          </a:p>
        </p:txBody>
      </p:sp>
      <p:pic>
        <p:nvPicPr>
          <p:cNvPr id="5" name="Picture 2" descr="Resultado de imagem para immanuel kant">
            <a:extLst>
              <a:ext uri="{FF2B5EF4-FFF2-40B4-BE49-F238E27FC236}">
                <a16:creationId xmlns:a16="http://schemas.microsoft.com/office/drawing/2014/main" id="{023B927A-D1ED-4489-98BA-59E160A615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6984" y="2018151"/>
            <a:ext cx="1799010" cy="2551452"/>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F340692E-600E-44E9-B1E4-41040757B516}"/>
              </a:ext>
            </a:extLst>
          </p:cNvPr>
          <p:cNvSpPr txBox="1"/>
          <p:nvPr/>
        </p:nvSpPr>
        <p:spPr>
          <a:xfrm>
            <a:off x="1893271" y="4605988"/>
            <a:ext cx="2266436" cy="369332"/>
          </a:xfrm>
          <a:prstGeom prst="rect">
            <a:avLst/>
          </a:prstGeom>
          <a:noFill/>
        </p:spPr>
        <p:txBody>
          <a:bodyPr wrap="square" rtlCol="0">
            <a:spAutoFit/>
          </a:bodyPr>
          <a:lstStyle/>
          <a:p>
            <a:pPr algn="ctr"/>
            <a:r>
              <a:rPr lang="pt-BR" dirty="0">
                <a:solidFill>
                  <a:schemeClr val="bg1"/>
                </a:solidFill>
              </a:rPr>
              <a:t>Immanuel Kant</a:t>
            </a:r>
          </a:p>
        </p:txBody>
      </p:sp>
    </p:spTree>
    <p:extLst>
      <p:ext uri="{BB962C8B-B14F-4D97-AF65-F5344CB8AC3E}">
        <p14:creationId xmlns:p14="http://schemas.microsoft.com/office/powerpoint/2010/main" val="41347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DF08EA3-1D5A-4F6A-BB81-5A4D0470AACB}"/>
              </a:ext>
            </a:extLst>
          </p:cNvPr>
          <p:cNvPicPr>
            <a:picLocks noChangeAspect="1"/>
          </p:cNvPicPr>
          <p:nvPr/>
        </p:nvPicPr>
        <p:blipFill>
          <a:blip r:embed="rId2"/>
          <a:stretch>
            <a:fillRect/>
          </a:stretch>
        </p:blipFill>
        <p:spPr>
          <a:xfrm>
            <a:off x="1423987" y="1814512"/>
            <a:ext cx="6296025" cy="3228975"/>
          </a:xfrm>
          <a:prstGeom prst="rect">
            <a:avLst/>
          </a:prstGeom>
        </p:spPr>
      </p:pic>
      <p:sp>
        <p:nvSpPr>
          <p:cNvPr id="5" name="Rectangle 2">
            <a:extLst>
              <a:ext uri="{FF2B5EF4-FFF2-40B4-BE49-F238E27FC236}">
                <a16:creationId xmlns:a16="http://schemas.microsoft.com/office/drawing/2014/main" id="{06E679B7-4E61-4176-8F3B-479A863F2EAD}"/>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26462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EDA8D3DF-0928-435F-A18E-EFFA2BBA881A}"/>
              </a:ext>
            </a:extLst>
          </p:cNvPr>
          <p:cNvPicPr>
            <a:picLocks noChangeAspect="1"/>
          </p:cNvPicPr>
          <p:nvPr/>
        </p:nvPicPr>
        <p:blipFill>
          <a:blip r:embed="rId2"/>
          <a:stretch>
            <a:fillRect/>
          </a:stretch>
        </p:blipFill>
        <p:spPr>
          <a:xfrm>
            <a:off x="0" y="1363590"/>
            <a:ext cx="9144000" cy="3861461"/>
          </a:xfrm>
          <a:prstGeom prst="rect">
            <a:avLst/>
          </a:prstGeom>
        </p:spPr>
      </p:pic>
      <p:sp>
        <p:nvSpPr>
          <p:cNvPr id="4" name="Rectangle 2">
            <a:extLst>
              <a:ext uri="{FF2B5EF4-FFF2-40B4-BE49-F238E27FC236}">
                <a16:creationId xmlns:a16="http://schemas.microsoft.com/office/drawing/2014/main" id="{130843D5-2C57-4D2B-A2E7-528A3EACF263}"/>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304620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B3CE31C-BBCA-4D85-8864-A497B56986FE}"/>
              </a:ext>
            </a:extLst>
          </p:cNvPr>
          <p:cNvPicPr>
            <a:picLocks noChangeAspect="1"/>
          </p:cNvPicPr>
          <p:nvPr/>
        </p:nvPicPr>
        <p:blipFill>
          <a:blip r:embed="rId2"/>
          <a:stretch>
            <a:fillRect/>
          </a:stretch>
        </p:blipFill>
        <p:spPr>
          <a:xfrm>
            <a:off x="1464590" y="2078796"/>
            <a:ext cx="5711125" cy="4283344"/>
          </a:xfrm>
          <a:prstGeom prst="rect">
            <a:avLst/>
          </a:prstGeom>
        </p:spPr>
      </p:pic>
      <p:sp>
        <p:nvSpPr>
          <p:cNvPr id="4" name="CaixaDeTexto 3">
            <a:extLst>
              <a:ext uri="{FF2B5EF4-FFF2-40B4-BE49-F238E27FC236}">
                <a16:creationId xmlns:a16="http://schemas.microsoft.com/office/drawing/2014/main" id="{B9A14741-2F99-4D90-B749-38074035A0FA}"/>
              </a:ext>
            </a:extLst>
          </p:cNvPr>
          <p:cNvSpPr txBox="1"/>
          <p:nvPr/>
        </p:nvSpPr>
        <p:spPr>
          <a:xfrm>
            <a:off x="1464590" y="1065572"/>
            <a:ext cx="5711125" cy="954107"/>
          </a:xfrm>
          <a:prstGeom prst="rect">
            <a:avLst/>
          </a:prstGeom>
          <a:solidFill>
            <a:schemeClr val="bg1">
              <a:lumMod val="50000"/>
            </a:schemeClr>
          </a:solidFill>
        </p:spPr>
        <p:txBody>
          <a:bodyPr wrap="square" rtlCol="0">
            <a:spAutoFit/>
          </a:bodyPr>
          <a:lstStyle/>
          <a:p>
            <a:pPr algn="ctr"/>
            <a:r>
              <a:rPr lang="pt-BR" sz="2800" dirty="0">
                <a:solidFill>
                  <a:schemeClr val="bg1"/>
                </a:solidFill>
              </a:rPr>
              <a:t>Tecnologias existentes para os dados legados não foram projetados para IA. </a:t>
            </a:r>
          </a:p>
        </p:txBody>
      </p:sp>
      <p:sp>
        <p:nvSpPr>
          <p:cNvPr id="5" name="Rectangle 2">
            <a:extLst>
              <a:ext uri="{FF2B5EF4-FFF2-40B4-BE49-F238E27FC236}">
                <a16:creationId xmlns:a16="http://schemas.microsoft.com/office/drawing/2014/main" id="{D46E658D-65F7-484A-A12D-A7448B399E61}"/>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002069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9885173-FBFC-4542-BF17-B341A9610857}"/>
              </a:ext>
            </a:extLst>
          </p:cNvPr>
          <p:cNvPicPr>
            <a:picLocks noChangeAspect="1"/>
          </p:cNvPicPr>
          <p:nvPr/>
        </p:nvPicPr>
        <p:blipFill>
          <a:blip r:embed="rId2"/>
          <a:stretch>
            <a:fillRect/>
          </a:stretch>
        </p:blipFill>
        <p:spPr>
          <a:xfrm>
            <a:off x="790413" y="1301942"/>
            <a:ext cx="8090115" cy="5890615"/>
          </a:xfrm>
          <a:prstGeom prst="rect">
            <a:avLst/>
          </a:prstGeom>
        </p:spPr>
      </p:pic>
      <p:sp>
        <p:nvSpPr>
          <p:cNvPr id="4" name="CaixaDeTexto 3">
            <a:extLst>
              <a:ext uri="{FF2B5EF4-FFF2-40B4-BE49-F238E27FC236}">
                <a16:creationId xmlns:a16="http://schemas.microsoft.com/office/drawing/2014/main" id="{6896AC2E-A154-4D57-A55E-9DA0A66F1AFD}"/>
              </a:ext>
            </a:extLst>
          </p:cNvPr>
          <p:cNvSpPr txBox="1"/>
          <p:nvPr/>
        </p:nvSpPr>
        <p:spPr>
          <a:xfrm>
            <a:off x="3652088" y="1545061"/>
            <a:ext cx="5747288" cy="954107"/>
          </a:xfrm>
          <a:prstGeom prst="rect">
            <a:avLst/>
          </a:prstGeom>
          <a:noFill/>
        </p:spPr>
        <p:txBody>
          <a:bodyPr wrap="square" rtlCol="0">
            <a:spAutoFit/>
          </a:bodyPr>
          <a:lstStyle/>
          <a:p>
            <a:r>
              <a:rPr lang="pt-BR" sz="2800" dirty="0"/>
              <a:t>Dezenas, centenas e milhares de fontes de dados internas e externas.</a:t>
            </a:r>
          </a:p>
        </p:txBody>
      </p:sp>
      <p:sp>
        <p:nvSpPr>
          <p:cNvPr id="5" name="CaixaDeTexto 4">
            <a:extLst>
              <a:ext uri="{FF2B5EF4-FFF2-40B4-BE49-F238E27FC236}">
                <a16:creationId xmlns:a16="http://schemas.microsoft.com/office/drawing/2014/main" id="{CFCB5913-D677-444F-9CCD-93E359F4EE8D}"/>
              </a:ext>
            </a:extLst>
          </p:cNvPr>
          <p:cNvSpPr txBox="1"/>
          <p:nvPr/>
        </p:nvSpPr>
        <p:spPr>
          <a:xfrm>
            <a:off x="2395460" y="3817594"/>
            <a:ext cx="313839" cy="1200329"/>
          </a:xfrm>
          <a:prstGeom prst="rect">
            <a:avLst/>
          </a:prstGeom>
          <a:noFill/>
        </p:spPr>
        <p:txBody>
          <a:bodyPr wrap="square" rtlCol="0">
            <a:spAutoFit/>
          </a:bodyPr>
          <a:lstStyle/>
          <a:p>
            <a:r>
              <a:rPr lang="pt-BR" dirty="0">
                <a:solidFill>
                  <a:schemeClr val="bg1"/>
                </a:solidFill>
              </a:rPr>
              <a:t>Logs</a:t>
            </a:r>
          </a:p>
        </p:txBody>
      </p:sp>
      <p:sp>
        <p:nvSpPr>
          <p:cNvPr id="6" name="CaixaDeTexto 5">
            <a:extLst>
              <a:ext uri="{FF2B5EF4-FFF2-40B4-BE49-F238E27FC236}">
                <a16:creationId xmlns:a16="http://schemas.microsoft.com/office/drawing/2014/main" id="{E99D3366-3F57-46B6-A85A-CB38D8970AA4}"/>
              </a:ext>
            </a:extLst>
          </p:cNvPr>
          <p:cNvSpPr txBox="1"/>
          <p:nvPr/>
        </p:nvSpPr>
        <p:spPr>
          <a:xfrm>
            <a:off x="3433155" y="3735022"/>
            <a:ext cx="258780" cy="2862322"/>
          </a:xfrm>
          <a:prstGeom prst="rect">
            <a:avLst/>
          </a:prstGeom>
          <a:noFill/>
        </p:spPr>
        <p:txBody>
          <a:bodyPr wrap="square" rtlCol="0">
            <a:spAutoFit/>
          </a:bodyPr>
          <a:lstStyle/>
          <a:p>
            <a:r>
              <a:rPr lang="pt-BR" dirty="0">
                <a:solidFill>
                  <a:schemeClr val="bg1"/>
                </a:solidFill>
              </a:rPr>
              <a:t>Transações</a:t>
            </a:r>
          </a:p>
        </p:txBody>
      </p:sp>
      <p:sp>
        <p:nvSpPr>
          <p:cNvPr id="7" name="CaixaDeTexto 6">
            <a:extLst>
              <a:ext uri="{FF2B5EF4-FFF2-40B4-BE49-F238E27FC236}">
                <a16:creationId xmlns:a16="http://schemas.microsoft.com/office/drawing/2014/main" id="{78E0A43B-68CB-4490-9501-3F5212CA806D}"/>
              </a:ext>
            </a:extLst>
          </p:cNvPr>
          <p:cNvSpPr txBox="1"/>
          <p:nvPr/>
        </p:nvSpPr>
        <p:spPr>
          <a:xfrm>
            <a:off x="4445945" y="3940231"/>
            <a:ext cx="159672" cy="2308324"/>
          </a:xfrm>
          <a:prstGeom prst="rect">
            <a:avLst/>
          </a:prstGeom>
          <a:noFill/>
        </p:spPr>
        <p:txBody>
          <a:bodyPr wrap="square" rtlCol="0">
            <a:spAutoFit/>
          </a:bodyPr>
          <a:lstStyle/>
          <a:p>
            <a:r>
              <a:rPr lang="pt-BR" dirty="0">
                <a:solidFill>
                  <a:schemeClr val="bg1"/>
                </a:solidFill>
              </a:rPr>
              <a:t>Clientes</a:t>
            </a:r>
          </a:p>
        </p:txBody>
      </p:sp>
      <p:sp>
        <p:nvSpPr>
          <p:cNvPr id="8" name="CaixaDeTexto 7">
            <a:extLst>
              <a:ext uri="{FF2B5EF4-FFF2-40B4-BE49-F238E27FC236}">
                <a16:creationId xmlns:a16="http://schemas.microsoft.com/office/drawing/2014/main" id="{73D18E84-696D-436F-9491-5AFB4EEF107E}"/>
              </a:ext>
            </a:extLst>
          </p:cNvPr>
          <p:cNvSpPr txBox="1"/>
          <p:nvPr/>
        </p:nvSpPr>
        <p:spPr>
          <a:xfrm>
            <a:off x="5145442" y="4171063"/>
            <a:ext cx="313839" cy="923330"/>
          </a:xfrm>
          <a:prstGeom prst="rect">
            <a:avLst/>
          </a:prstGeom>
          <a:noFill/>
        </p:spPr>
        <p:txBody>
          <a:bodyPr wrap="square" rtlCol="0">
            <a:spAutoFit/>
          </a:bodyPr>
          <a:lstStyle/>
          <a:p>
            <a:r>
              <a:rPr lang="pt-BR" dirty="0">
                <a:solidFill>
                  <a:schemeClr val="bg1"/>
                </a:solidFill>
              </a:rPr>
              <a:t>Web</a:t>
            </a:r>
          </a:p>
        </p:txBody>
      </p:sp>
      <p:sp>
        <p:nvSpPr>
          <p:cNvPr id="9" name="CaixaDeTexto 8">
            <a:extLst>
              <a:ext uri="{FF2B5EF4-FFF2-40B4-BE49-F238E27FC236}">
                <a16:creationId xmlns:a16="http://schemas.microsoft.com/office/drawing/2014/main" id="{C40CB482-1573-4766-97FA-8C111F132C9F}"/>
              </a:ext>
            </a:extLst>
          </p:cNvPr>
          <p:cNvSpPr txBox="1"/>
          <p:nvPr/>
        </p:nvSpPr>
        <p:spPr>
          <a:xfrm>
            <a:off x="6302395" y="4247249"/>
            <a:ext cx="313839" cy="923330"/>
          </a:xfrm>
          <a:prstGeom prst="rect">
            <a:avLst/>
          </a:prstGeom>
          <a:noFill/>
        </p:spPr>
        <p:txBody>
          <a:bodyPr wrap="square" rtlCol="0">
            <a:spAutoFit/>
          </a:bodyPr>
          <a:lstStyle/>
          <a:p>
            <a:r>
              <a:rPr lang="pt-BR" dirty="0" err="1">
                <a:solidFill>
                  <a:schemeClr val="bg1"/>
                </a:solidFill>
              </a:rPr>
              <a:t>Iot</a:t>
            </a:r>
            <a:endParaRPr lang="pt-BR" dirty="0">
              <a:solidFill>
                <a:schemeClr val="bg1"/>
              </a:solidFill>
            </a:endParaRPr>
          </a:p>
        </p:txBody>
      </p:sp>
      <p:sp>
        <p:nvSpPr>
          <p:cNvPr id="10" name="CaixaDeTexto 9">
            <a:extLst>
              <a:ext uri="{FF2B5EF4-FFF2-40B4-BE49-F238E27FC236}">
                <a16:creationId xmlns:a16="http://schemas.microsoft.com/office/drawing/2014/main" id="{C942BC7D-E4A9-48D2-A1EC-2CDEA3B4C904}"/>
              </a:ext>
            </a:extLst>
          </p:cNvPr>
          <p:cNvSpPr txBox="1"/>
          <p:nvPr/>
        </p:nvSpPr>
        <p:spPr>
          <a:xfrm>
            <a:off x="6923870" y="4351552"/>
            <a:ext cx="313839" cy="2031325"/>
          </a:xfrm>
          <a:prstGeom prst="rect">
            <a:avLst/>
          </a:prstGeom>
          <a:noFill/>
        </p:spPr>
        <p:txBody>
          <a:bodyPr wrap="square" rtlCol="0">
            <a:spAutoFit/>
          </a:bodyPr>
          <a:lstStyle/>
          <a:p>
            <a:r>
              <a:rPr lang="pt-BR" dirty="0">
                <a:solidFill>
                  <a:schemeClr val="bg1"/>
                </a:solidFill>
              </a:rPr>
              <a:t>Imagens</a:t>
            </a:r>
          </a:p>
        </p:txBody>
      </p:sp>
      <p:sp>
        <p:nvSpPr>
          <p:cNvPr id="12" name="Rectangle 2">
            <a:extLst>
              <a:ext uri="{FF2B5EF4-FFF2-40B4-BE49-F238E27FC236}">
                <a16:creationId xmlns:a16="http://schemas.microsoft.com/office/drawing/2014/main" id="{840D10D4-492B-4E8A-976A-3EB045E3B3CE}"/>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86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3FAAEF1-308E-4E71-9870-9E02FD9C7614}"/>
              </a:ext>
            </a:extLst>
          </p:cNvPr>
          <p:cNvSpPr txBox="1"/>
          <p:nvPr/>
        </p:nvSpPr>
        <p:spPr>
          <a:xfrm>
            <a:off x="4842530" y="2022488"/>
            <a:ext cx="3867517" cy="3257174"/>
          </a:xfrm>
          <a:prstGeom prst="rect">
            <a:avLst/>
          </a:prstGeom>
          <a:noFill/>
        </p:spPr>
        <p:txBody>
          <a:bodyPr wrap="square" rtlCol="0">
            <a:spAutoFit/>
          </a:bodyPr>
          <a:lstStyle/>
          <a:p>
            <a:pPr>
              <a:lnSpc>
                <a:spcPct val="150000"/>
              </a:lnSpc>
            </a:pPr>
            <a:r>
              <a:rPr lang="pt-BR" sz="2800" dirty="0">
                <a:solidFill>
                  <a:schemeClr val="tx1">
                    <a:lumMod val="85000"/>
                    <a:lumOff val="15000"/>
                  </a:schemeClr>
                </a:solidFill>
              </a:rPr>
              <a:t>Cientistas de Dados gastam 70% do seu tempo preparando os dados e esperando por dados.</a:t>
            </a:r>
          </a:p>
        </p:txBody>
      </p:sp>
      <p:pic>
        <p:nvPicPr>
          <p:cNvPr id="4" name="Imagem 3">
            <a:extLst>
              <a:ext uri="{FF2B5EF4-FFF2-40B4-BE49-F238E27FC236}">
                <a16:creationId xmlns:a16="http://schemas.microsoft.com/office/drawing/2014/main" id="{509E5886-201C-47C8-B378-8D82E3051335}"/>
              </a:ext>
            </a:extLst>
          </p:cNvPr>
          <p:cNvPicPr>
            <a:picLocks noChangeAspect="1"/>
          </p:cNvPicPr>
          <p:nvPr/>
        </p:nvPicPr>
        <p:blipFill>
          <a:blip r:embed="rId2"/>
          <a:stretch>
            <a:fillRect/>
          </a:stretch>
        </p:blipFill>
        <p:spPr>
          <a:xfrm>
            <a:off x="131044" y="2217251"/>
            <a:ext cx="4440955" cy="2960637"/>
          </a:xfrm>
          <a:prstGeom prst="rect">
            <a:avLst/>
          </a:prstGeom>
        </p:spPr>
      </p:pic>
      <p:sp>
        <p:nvSpPr>
          <p:cNvPr id="6" name="Rectangle 2">
            <a:extLst>
              <a:ext uri="{FF2B5EF4-FFF2-40B4-BE49-F238E27FC236}">
                <a16:creationId xmlns:a16="http://schemas.microsoft.com/office/drawing/2014/main" id="{79B18FCF-ECF2-456B-97D6-26D1831D5F40}"/>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256391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FC45B65-B365-40A7-A67A-09D61C2848D9}"/>
              </a:ext>
            </a:extLst>
          </p:cNvPr>
          <p:cNvSpPr txBox="1"/>
          <p:nvPr/>
        </p:nvSpPr>
        <p:spPr>
          <a:xfrm>
            <a:off x="1607574" y="1828800"/>
            <a:ext cx="6046839" cy="1631216"/>
          </a:xfrm>
          <a:prstGeom prst="rect">
            <a:avLst/>
          </a:prstGeom>
          <a:noFill/>
        </p:spPr>
        <p:txBody>
          <a:bodyPr wrap="square" rtlCol="0">
            <a:spAutoFit/>
          </a:bodyPr>
          <a:lstStyle/>
          <a:p>
            <a:r>
              <a:rPr lang="pt-BR" sz="2000" dirty="0">
                <a:latin typeface="Verdana" panose="020B0604030504040204" pitchFamily="34" charset="0"/>
                <a:ea typeface="Verdana" panose="020B0604030504040204" pitchFamily="34" charset="0"/>
              </a:rPr>
              <a:t>Bancos de dados de inteligência artificial são tecnologia projetada para paralelizar maciçamente dados e operações de computação para treinamento e inferência de modelos de </a:t>
            </a:r>
            <a:r>
              <a:rPr lang="pt-BR" sz="2000" dirty="0" err="1">
                <a:latin typeface="Verdana" panose="020B0604030504040204" pitchFamily="34" charset="0"/>
                <a:ea typeface="Verdana" panose="020B0604030504040204" pitchFamily="34" charset="0"/>
              </a:rPr>
              <a:t>deep</a:t>
            </a:r>
            <a:r>
              <a:rPr lang="pt-BR" sz="2000" dirty="0">
                <a:latin typeface="Verdana" panose="020B0604030504040204" pitchFamily="34" charset="0"/>
                <a:ea typeface="Verdana" panose="020B0604030504040204" pitchFamily="34" charset="0"/>
              </a:rPr>
              <a:t> </a:t>
            </a:r>
            <a:r>
              <a:rPr lang="pt-BR" sz="2000" dirty="0" err="1">
                <a:latin typeface="Verdana" panose="020B0604030504040204" pitchFamily="34" charset="0"/>
                <a:ea typeface="Verdana" panose="020B0604030504040204" pitchFamily="34" charset="0"/>
              </a:rPr>
              <a:t>learning</a:t>
            </a:r>
            <a:r>
              <a:rPr lang="pt-BR" sz="2000" dirty="0">
                <a:latin typeface="Verdana" panose="020B0604030504040204" pitchFamily="34" charset="0"/>
                <a:ea typeface="Verdana" panose="020B0604030504040204" pitchFamily="34" charset="0"/>
              </a:rPr>
              <a:t>.</a:t>
            </a:r>
          </a:p>
        </p:txBody>
      </p:sp>
      <p:sp>
        <p:nvSpPr>
          <p:cNvPr id="6" name="Rectangle 2">
            <a:extLst>
              <a:ext uri="{FF2B5EF4-FFF2-40B4-BE49-F238E27FC236}">
                <a16:creationId xmlns:a16="http://schemas.microsoft.com/office/drawing/2014/main" id="{E937A58D-FD20-44A7-A881-DFC37E11186B}"/>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2721079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D005002-D985-4595-A4D6-5E04395F24D5}"/>
              </a:ext>
            </a:extLst>
          </p:cNvPr>
          <p:cNvPicPr>
            <a:picLocks noChangeAspect="1"/>
          </p:cNvPicPr>
          <p:nvPr/>
        </p:nvPicPr>
        <p:blipFill>
          <a:blip r:embed="rId2"/>
          <a:stretch>
            <a:fillRect/>
          </a:stretch>
        </p:blipFill>
        <p:spPr>
          <a:xfrm>
            <a:off x="914399" y="1200150"/>
            <a:ext cx="8059119" cy="4986580"/>
          </a:xfrm>
          <a:prstGeom prst="rect">
            <a:avLst/>
          </a:prstGeom>
        </p:spPr>
      </p:pic>
      <p:sp>
        <p:nvSpPr>
          <p:cNvPr id="4" name="CaixaDeTexto 3">
            <a:extLst>
              <a:ext uri="{FF2B5EF4-FFF2-40B4-BE49-F238E27FC236}">
                <a16:creationId xmlns:a16="http://schemas.microsoft.com/office/drawing/2014/main" id="{3F3951E9-91D2-477B-A267-9527574BE388}"/>
              </a:ext>
            </a:extLst>
          </p:cNvPr>
          <p:cNvSpPr txBox="1"/>
          <p:nvPr/>
        </p:nvSpPr>
        <p:spPr>
          <a:xfrm>
            <a:off x="898900" y="5853203"/>
            <a:ext cx="8059119" cy="523220"/>
          </a:xfrm>
          <a:prstGeom prst="rect">
            <a:avLst/>
          </a:prstGeom>
          <a:solidFill>
            <a:schemeClr val="bg1">
              <a:lumMod val="95000"/>
            </a:schemeClr>
          </a:solidFill>
        </p:spPr>
        <p:txBody>
          <a:bodyPr wrap="square" rtlCol="0">
            <a:spAutoFit/>
          </a:bodyPr>
          <a:lstStyle/>
          <a:p>
            <a:pPr algn="ctr"/>
            <a:r>
              <a:rPr lang="pt-BR" sz="2800" dirty="0"/>
              <a:t>Dados são um pré-requisito para o sucesso de IA. </a:t>
            </a:r>
          </a:p>
        </p:txBody>
      </p:sp>
      <p:sp>
        <p:nvSpPr>
          <p:cNvPr id="5" name="Rectangle 2">
            <a:extLst>
              <a:ext uri="{FF2B5EF4-FFF2-40B4-BE49-F238E27FC236}">
                <a16:creationId xmlns:a16="http://schemas.microsoft.com/office/drawing/2014/main" id="{475105F8-C387-4247-B890-D090B25E9424}"/>
              </a:ext>
            </a:extLst>
          </p:cNvPr>
          <p:cNvSpPr txBox="1">
            <a:spLocks noChangeArrowheads="1"/>
          </p:cNvSpPr>
          <p:nvPr/>
        </p:nvSpPr>
        <p:spPr>
          <a:xfrm>
            <a:off x="260068" y="76401"/>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2400" kern="1200">
                <a:solidFill>
                  <a:srgbClr val="ED145B"/>
                </a:solidFill>
                <a:latin typeface="Arial Black" panose="020B0A04020102020204" pitchFamily="34" charset="0"/>
                <a:ea typeface="+mj-ea"/>
                <a:cs typeface="+mj-cs"/>
              </a:defRPr>
            </a:lvl1pPr>
          </a:lstStyle>
          <a:p>
            <a:r>
              <a:rPr lang="en-US" b="1" dirty="0" err="1">
                <a:solidFill>
                  <a:schemeClr val="tx1"/>
                </a:solidFill>
                <a:latin typeface="+mn-lt"/>
              </a:rPr>
              <a:t>Contexto</a:t>
            </a:r>
            <a:endParaRPr lang="en-US" b="1" dirty="0">
              <a:solidFill>
                <a:schemeClr val="tx1"/>
              </a:solidFill>
              <a:latin typeface="+mn-lt"/>
            </a:endParaRPr>
          </a:p>
        </p:txBody>
      </p:sp>
    </p:spTree>
    <p:extLst>
      <p:ext uri="{BB962C8B-B14F-4D97-AF65-F5344CB8AC3E}">
        <p14:creationId xmlns:p14="http://schemas.microsoft.com/office/powerpoint/2010/main" val="1682148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49B35ACD-6161-4070-9648-6C74E708F13B}"/>
              </a:ext>
            </a:extLst>
          </p:cNvPr>
          <p:cNvSpPr/>
          <p:nvPr/>
        </p:nvSpPr>
        <p:spPr>
          <a:xfrm>
            <a:off x="0" y="-210562"/>
            <a:ext cx="4555910" cy="15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kern="0" dirty="0">
                <a:solidFill>
                  <a:schemeClr val="tx1"/>
                </a:solidFill>
              </a:rPr>
              <a:t>Arquitetura da </a:t>
            </a:r>
            <a:r>
              <a:rPr lang="en-US" sz="2400" b="1" kern="0" dirty="0" err="1">
                <a:solidFill>
                  <a:schemeClr val="tx1"/>
                </a:solidFill>
              </a:rPr>
              <a:t>Informação</a:t>
            </a:r>
            <a:endParaRPr lang="en-US" sz="2400" b="1" kern="0" dirty="0">
              <a:solidFill>
                <a:schemeClr val="tx1"/>
              </a:solidFill>
            </a:endParaRPr>
          </a:p>
        </p:txBody>
      </p:sp>
      <p:pic>
        <p:nvPicPr>
          <p:cNvPr id="6" name="Imagem 1">
            <a:extLst>
              <a:ext uri="{FF2B5EF4-FFF2-40B4-BE49-F238E27FC236}">
                <a16:creationId xmlns:a16="http://schemas.microsoft.com/office/drawing/2014/main" id="{2A6C3A83-8FBF-4230-8667-BEB5F326D6D1}"/>
              </a:ext>
            </a:extLst>
          </p:cNvPr>
          <p:cNvPicPr>
            <a:picLocks noChangeAspect="1"/>
          </p:cNvPicPr>
          <p:nvPr/>
        </p:nvPicPr>
        <p:blipFill>
          <a:blip r:embed="rId3" cstate="print"/>
          <a:srcRect/>
          <a:stretch>
            <a:fillRect/>
          </a:stretch>
        </p:blipFill>
        <p:spPr bwMode="auto">
          <a:xfrm>
            <a:off x="2392716" y="1682148"/>
            <a:ext cx="5672423" cy="4248019"/>
          </a:xfrm>
          <a:prstGeom prst="rect">
            <a:avLst/>
          </a:prstGeom>
          <a:noFill/>
          <a:ln w="9525">
            <a:noFill/>
            <a:miter lim="800000"/>
            <a:headEnd/>
            <a:tailEnd/>
          </a:ln>
        </p:spPr>
      </p:pic>
    </p:spTree>
    <p:extLst>
      <p:ext uri="{BB962C8B-B14F-4D97-AF65-F5344CB8AC3E}">
        <p14:creationId xmlns:p14="http://schemas.microsoft.com/office/powerpoint/2010/main" val="3487225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338158" y="0"/>
            <a:ext cx="6683765" cy="1280891"/>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eaLnBrk="1" hangingPunct="1"/>
            <a:r>
              <a:rPr lang="en-US" b="1" i="0" dirty="0" err="1">
                <a:solidFill>
                  <a:schemeClr val="tx1"/>
                </a:solidFill>
                <a:latin typeface="+mn-lt"/>
              </a:rPr>
              <a:t>Arquitetura</a:t>
            </a:r>
            <a:r>
              <a:rPr lang="en-US" b="1" i="0" dirty="0">
                <a:solidFill>
                  <a:schemeClr val="tx1"/>
                </a:solidFill>
                <a:latin typeface="+mn-lt"/>
              </a:rPr>
              <a:t> da Informação</a:t>
            </a:r>
          </a:p>
        </p:txBody>
      </p:sp>
      <p:sp>
        <p:nvSpPr>
          <p:cNvPr id="8196" name="Rectangle 3"/>
          <p:cNvSpPr>
            <a:spLocks noGrp="1" noChangeArrowheads="1"/>
          </p:cNvSpPr>
          <p:nvPr>
            <p:ph type="body" idx="1"/>
          </p:nvPr>
        </p:nvSpPr>
        <p:spPr>
          <a:xfrm>
            <a:off x="338158" y="1408961"/>
            <a:ext cx="7448552" cy="2877260"/>
          </a:xfrm>
        </p:spPr>
        <p:txBody>
          <a:bodyPr/>
          <a:lstStyle/>
          <a:p>
            <a:pPr eaLnBrk="1" hangingPunct="1">
              <a:lnSpc>
                <a:spcPct val="150000"/>
              </a:lnSpc>
            </a:pPr>
            <a:r>
              <a:rPr lang="fr-BE" sz="2000" b="0" i="0" dirty="0">
                <a:solidFill>
                  <a:schemeClr val="tx1">
                    <a:lumMod val="85000"/>
                    <a:lumOff val="15000"/>
                  </a:schemeClr>
                </a:solidFill>
              </a:rPr>
              <a:t>Arquitetura Corporativa (</a:t>
            </a:r>
            <a:r>
              <a:rPr lang="fr-BE" sz="2000" b="0" i="1" dirty="0">
                <a:solidFill>
                  <a:schemeClr val="tx1">
                    <a:lumMod val="85000"/>
                    <a:lumOff val="15000"/>
                  </a:schemeClr>
                </a:solidFill>
              </a:rPr>
              <a:t>Enterprise Architecture</a:t>
            </a:r>
            <a:r>
              <a:rPr lang="fr-BE" sz="2000" b="0" dirty="0">
                <a:solidFill>
                  <a:schemeClr val="tx1">
                    <a:lumMod val="85000"/>
                    <a:lumOff val="15000"/>
                  </a:schemeClr>
                </a:solidFill>
              </a:rPr>
              <a:t>)</a:t>
            </a:r>
          </a:p>
          <a:p>
            <a:pPr lvl="1" eaLnBrk="1" hangingPunct="1">
              <a:lnSpc>
                <a:spcPct val="150000"/>
              </a:lnSpc>
            </a:pPr>
            <a:r>
              <a:rPr lang="fr-BE" sz="2000" b="0" dirty="0">
                <a:solidFill>
                  <a:schemeClr val="tx1">
                    <a:lumMod val="85000"/>
                    <a:lumOff val="15000"/>
                  </a:schemeClr>
                </a:solidFill>
              </a:rPr>
              <a:t>Arquitetura de Negócio (</a:t>
            </a:r>
            <a:r>
              <a:rPr lang="fr-BE" sz="2000" b="0" i="1" dirty="0">
                <a:solidFill>
                  <a:schemeClr val="tx1">
                    <a:lumMod val="85000"/>
                    <a:lumOff val="15000"/>
                  </a:schemeClr>
                </a:solidFill>
              </a:rPr>
              <a:t>Business Architecture</a:t>
            </a:r>
            <a:r>
              <a:rPr lang="fr-BE" sz="2000" b="0" i="0" dirty="0">
                <a:solidFill>
                  <a:schemeClr val="tx1">
                    <a:lumMod val="85000"/>
                    <a:lumOff val="15000"/>
                  </a:schemeClr>
                </a:solidFill>
              </a:rPr>
              <a:t>)</a:t>
            </a:r>
          </a:p>
          <a:p>
            <a:pPr lvl="1" eaLnBrk="1" hangingPunct="1">
              <a:lnSpc>
                <a:spcPct val="150000"/>
              </a:lnSpc>
            </a:pPr>
            <a:r>
              <a:rPr lang="fr-BE" sz="2000" b="1" i="0" dirty="0">
                <a:solidFill>
                  <a:schemeClr val="tx1">
                    <a:lumMod val="85000"/>
                    <a:lumOff val="15000"/>
                  </a:schemeClr>
                </a:solidFill>
              </a:rPr>
              <a:t>Arquitetura da Informação (</a:t>
            </a:r>
            <a:r>
              <a:rPr lang="fr-BE" sz="2000" b="1" i="1" dirty="0">
                <a:solidFill>
                  <a:schemeClr val="tx1">
                    <a:lumMod val="85000"/>
                    <a:lumOff val="15000"/>
                  </a:schemeClr>
                </a:solidFill>
              </a:rPr>
              <a:t>Information Architecture</a:t>
            </a:r>
            <a:r>
              <a:rPr lang="fr-BE" sz="2000" b="1" i="0" dirty="0">
                <a:solidFill>
                  <a:schemeClr val="tx1">
                    <a:lumMod val="85000"/>
                    <a:lumOff val="15000"/>
                  </a:schemeClr>
                </a:solidFill>
              </a:rPr>
              <a:t>)</a:t>
            </a:r>
          </a:p>
          <a:p>
            <a:pPr lvl="1" eaLnBrk="1" hangingPunct="1">
              <a:lnSpc>
                <a:spcPct val="150000"/>
              </a:lnSpc>
            </a:pPr>
            <a:r>
              <a:rPr lang="fr-BE" sz="2000" b="0" i="0" dirty="0">
                <a:solidFill>
                  <a:schemeClr val="tx1">
                    <a:lumMod val="85000"/>
                    <a:lumOff val="15000"/>
                  </a:schemeClr>
                </a:solidFill>
              </a:rPr>
              <a:t>Arquitetura Técnica (</a:t>
            </a:r>
            <a:r>
              <a:rPr lang="fr-BE" sz="2000" b="0" i="1" dirty="0">
                <a:solidFill>
                  <a:schemeClr val="tx1">
                    <a:lumMod val="85000"/>
                    <a:lumOff val="15000"/>
                  </a:schemeClr>
                </a:solidFill>
              </a:rPr>
              <a:t>Technical Archite</a:t>
            </a:r>
            <a:r>
              <a:rPr lang="fr-BE" sz="2000" b="0" dirty="0">
                <a:solidFill>
                  <a:schemeClr val="tx1">
                    <a:lumMod val="85000"/>
                    <a:lumOff val="15000"/>
                  </a:schemeClr>
                </a:solidFill>
              </a:rPr>
              <a:t>cture</a:t>
            </a:r>
            <a:r>
              <a:rPr lang="fr-BE" sz="2000" b="0" i="0" dirty="0">
                <a:solidFill>
                  <a:schemeClr val="tx1">
                    <a:lumMod val="85000"/>
                    <a:lumOff val="15000"/>
                  </a:schemeClr>
                </a:solidFill>
              </a:rPr>
              <a:t>)</a:t>
            </a:r>
          </a:p>
          <a:p>
            <a:pPr lvl="1" eaLnBrk="1" hangingPunct="1">
              <a:lnSpc>
                <a:spcPct val="150000"/>
              </a:lnSpc>
            </a:pPr>
            <a:r>
              <a:rPr lang="fr-BE" sz="2000" b="0" i="0" dirty="0">
                <a:solidFill>
                  <a:schemeClr val="tx1">
                    <a:lumMod val="85000"/>
                    <a:lumOff val="15000"/>
                  </a:schemeClr>
                </a:solidFill>
              </a:rPr>
              <a:t>Arquitetura da Solução (</a:t>
            </a:r>
            <a:r>
              <a:rPr lang="fr-BE" sz="2000" b="0" i="1" dirty="0">
                <a:solidFill>
                  <a:schemeClr val="tx1">
                    <a:lumMod val="85000"/>
                    <a:lumOff val="15000"/>
                  </a:schemeClr>
                </a:solidFill>
              </a:rPr>
              <a:t>Solution Archit</a:t>
            </a:r>
            <a:r>
              <a:rPr lang="fr-BE" sz="2000" b="0" dirty="0">
                <a:solidFill>
                  <a:schemeClr val="tx1">
                    <a:lumMod val="85000"/>
                    <a:lumOff val="15000"/>
                  </a:schemeClr>
                </a:solidFill>
              </a:rPr>
              <a:t>ecture</a:t>
            </a:r>
            <a:r>
              <a:rPr lang="fr-BE" sz="2000" b="0" i="0" dirty="0">
                <a:solidFill>
                  <a:schemeClr val="tx1">
                    <a:lumMod val="85000"/>
                    <a:lumOff val="15000"/>
                  </a:schemeClr>
                </a:solidFill>
              </a:rPr>
              <a:t>)</a:t>
            </a:r>
          </a:p>
          <a:p>
            <a:pPr eaLnBrk="1" hangingPunct="1">
              <a:lnSpc>
                <a:spcPct val="150000"/>
              </a:lnSpc>
            </a:pPr>
            <a:endParaRPr lang="fr-BE" sz="2000" b="0" i="0" dirty="0">
              <a:solidFill>
                <a:schemeClr val="tx1">
                  <a:lumMod val="85000"/>
                  <a:lumOff val="15000"/>
                </a:schemeClr>
              </a:solidFill>
            </a:endParaRPr>
          </a:p>
          <a:p>
            <a:pPr eaLnBrk="1" hangingPunct="1">
              <a:lnSpc>
                <a:spcPct val="150000"/>
              </a:lnSpc>
            </a:pPr>
            <a:endParaRPr lang="pt-BR" sz="2000" b="0" i="0" dirty="0">
              <a:solidFill>
                <a:schemeClr val="tx1">
                  <a:lumMod val="85000"/>
                  <a:lumOff val="15000"/>
                </a:schemeClr>
              </a:solidFill>
            </a:endParaRPr>
          </a:p>
        </p:txBody>
      </p:sp>
      <p:pic>
        <p:nvPicPr>
          <p:cNvPr id="8197" name="Picture 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509011" y="3133045"/>
            <a:ext cx="2555397" cy="3184501"/>
          </a:xfrm>
          <a:prstGeom prst="rect">
            <a:avLst/>
          </a:prstGeom>
          <a:noFill/>
          <a:ln w="9525">
            <a:noFill/>
            <a:miter lim="800000"/>
            <a:headEnd/>
            <a:tailEnd/>
          </a:ln>
        </p:spPr>
      </p:pic>
      <p:sp>
        <p:nvSpPr>
          <p:cNvPr id="5" name="CaixaDeTexto 4"/>
          <p:cNvSpPr txBox="1"/>
          <p:nvPr/>
        </p:nvSpPr>
        <p:spPr>
          <a:xfrm>
            <a:off x="1391661" y="4286221"/>
            <a:ext cx="4824536" cy="2031325"/>
          </a:xfrm>
          <a:prstGeom prst="rect">
            <a:avLst/>
          </a:prstGeom>
          <a:noFill/>
          <a:ln w="19050">
            <a:solidFill>
              <a:schemeClr val="bg2"/>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sng"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Cada enfoque</a:t>
            </a:r>
            <a:r>
              <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Profissionais com habilidades específicas</a:t>
            </a: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Metodologias </a:t>
            </a: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Técnicas</a:t>
            </a: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BR"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Ferramentas apropriadas</a:t>
            </a:r>
          </a:p>
        </p:txBody>
      </p:sp>
    </p:spTree>
    <p:extLst>
      <p:ext uri="{BB962C8B-B14F-4D97-AF65-F5344CB8AC3E}">
        <p14:creationId xmlns:p14="http://schemas.microsoft.com/office/powerpoint/2010/main" val="1569421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p:cNvSpPr>
            <a:spLocks/>
          </p:cNvSpPr>
          <p:nvPr/>
        </p:nvSpPr>
        <p:spPr bwMode="auto">
          <a:xfrm>
            <a:off x="639438" y="1085064"/>
            <a:ext cx="8280920" cy="944405"/>
          </a:xfrm>
          <a:prstGeom prst="rect">
            <a:avLst/>
          </a:prstGeom>
          <a:noFill/>
          <a:ln w="9525">
            <a:noFill/>
            <a:miter lim="800000"/>
            <a:headEnd/>
            <a:tailEnd/>
          </a:ln>
        </p:spPr>
        <p:txBody>
          <a:bodyPr>
            <a:prstTxWarp prst="textNoShape">
              <a:avLst/>
            </a:prstTxWarp>
          </a:bodyPr>
          <a:lstStyle/>
          <a:p>
            <a:pPr marL="182563" marR="0" lvl="0" indent="-182563" algn="l" defTabSz="914400" rtl="0" eaLnBrk="1" fontAlgn="auto" latinLnBrk="0" hangingPunct="1">
              <a:lnSpc>
                <a:spcPct val="150000"/>
              </a:lnSpc>
              <a:spcBef>
                <a:spcPct val="42000"/>
              </a:spcBef>
              <a:spcAft>
                <a:spcPts val="0"/>
              </a:spcAft>
              <a:buClrTx/>
              <a:buSzTx/>
              <a:buFontTx/>
              <a:buNone/>
              <a:tabLst>
                <a:tab pos="236538" algn="l"/>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The art and science of organizing information to support </a:t>
            </a:r>
            <a:r>
              <a:rPr kumimoji="0" lang="en-US" sz="1800" b="1" i="1"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findability, manageability and usefulness </a:t>
            </a:r>
            <a:r>
              <a:rPr kumimoji="0" lang="en-US" sz="1800" b="0" i="1"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from the infrastructural level to the user interface level</a:t>
            </a:r>
            <a:r>
              <a:rPr kumimoji="0" lang="en-US" sz="1800"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t>
            </a:r>
            <a:endParaRPr kumimoji="0" lang="en-US" sz="1000"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p:txBody>
      </p:sp>
      <p:sp>
        <p:nvSpPr>
          <p:cNvPr id="2" name="CaixaDeTexto 1">
            <a:extLst>
              <a:ext uri="{FF2B5EF4-FFF2-40B4-BE49-F238E27FC236}">
                <a16:creationId xmlns:a16="http://schemas.microsoft.com/office/drawing/2014/main" id="{99D60EF1-83CB-46AC-AFE3-A53A804EA84C}"/>
              </a:ext>
            </a:extLst>
          </p:cNvPr>
          <p:cNvSpPr txBox="1"/>
          <p:nvPr/>
        </p:nvSpPr>
        <p:spPr>
          <a:xfrm>
            <a:off x="388273" y="2170034"/>
            <a:ext cx="2183129" cy="3785652"/>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Governança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Classificação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Segurança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Estratégia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Qualidade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Propriedade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ixaDeTexto 2">
            <a:extLst>
              <a:ext uri="{FF2B5EF4-FFF2-40B4-BE49-F238E27FC236}">
                <a16:creationId xmlns:a16="http://schemas.microsoft.com/office/drawing/2014/main" id="{41A07749-5102-43D4-B096-A5019DC05965}"/>
              </a:ext>
            </a:extLst>
          </p:cNvPr>
          <p:cNvSpPr txBox="1"/>
          <p:nvPr/>
        </p:nvSpPr>
        <p:spPr>
          <a:xfrm>
            <a:off x="475351" y="4208416"/>
            <a:ext cx="1995226" cy="1446550"/>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Qualidade do Serviço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Segurança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Desempenho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Escalabilidade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Usabilidade</a:t>
            </a:r>
          </a:p>
        </p:txBody>
      </p:sp>
      <p:sp>
        <p:nvSpPr>
          <p:cNvPr id="4" name="CaixaDeTexto 3">
            <a:extLst>
              <a:ext uri="{FF2B5EF4-FFF2-40B4-BE49-F238E27FC236}">
                <a16:creationId xmlns:a16="http://schemas.microsoft.com/office/drawing/2014/main" id="{E0336D48-21C5-4ACA-8C27-6BED70FBDF3D}"/>
              </a:ext>
            </a:extLst>
          </p:cNvPr>
          <p:cNvSpPr txBox="1"/>
          <p:nvPr/>
        </p:nvSpPr>
        <p:spPr>
          <a:xfrm>
            <a:off x="2618949" y="2206301"/>
            <a:ext cx="6301409" cy="800219"/>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Gerenciamento dos dados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rPr>
              <a:t>Estruturados		Master		Business </a:t>
            </a:r>
            <a:r>
              <a:rPr kumimoji="0" lang="pt-BR" sz="1400" b="0" i="0" u="none" strike="noStrike" kern="1200" cap="none" spc="0" normalizeH="0" baseline="0" noProof="0" dirty="0" err="1">
                <a:ln>
                  <a:noFill/>
                </a:ln>
                <a:solidFill>
                  <a:prstClr val="black"/>
                </a:solidFill>
                <a:effectLst/>
                <a:uLnTx/>
                <a:uFillTx/>
                <a:latin typeface="Calibri" panose="020F0502020204030204"/>
                <a:ea typeface="+mn-ea"/>
                <a:cs typeface="+mn-cs"/>
              </a:rPr>
              <a:t>Intelligence</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rPr>
              <a:t>Desestruturados		</a:t>
            </a:r>
            <a:r>
              <a:rPr kumimoji="0" lang="pt-BR" sz="1400" b="0" i="0" u="none" strike="noStrike" kern="1200" cap="none" spc="0" normalizeH="0" baseline="0" noProof="0" dirty="0" err="1">
                <a:ln>
                  <a:noFill/>
                </a:ln>
                <a:solidFill>
                  <a:prstClr val="black"/>
                </a:solidFill>
                <a:effectLst/>
                <a:uLnTx/>
                <a:uFillTx/>
                <a:latin typeface="Calibri" panose="020F0502020204030204"/>
                <a:ea typeface="+mn-ea"/>
                <a:cs typeface="+mn-cs"/>
              </a:rPr>
              <a:t>Reference</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5D40F8DB-BD2A-4DFA-AA3E-4CCEDB0758F4}"/>
              </a:ext>
            </a:extLst>
          </p:cNvPr>
          <p:cNvSpPr txBox="1"/>
          <p:nvPr/>
        </p:nvSpPr>
        <p:spPr>
          <a:xfrm>
            <a:off x="2618948" y="3082671"/>
            <a:ext cx="6301409" cy="2031325"/>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Gerenciamento da Informação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FFD16F50-96CA-408F-8590-D37855A0F5F1}"/>
              </a:ext>
            </a:extLst>
          </p:cNvPr>
          <p:cNvSpPr txBox="1"/>
          <p:nvPr/>
        </p:nvSpPr>
        <p:spPr>
          <a:xfrm>
            <a:off x="2771349" y="3434725"/>
            <a:ext cx="1194045" cy="89255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Acesso Inf.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200" b="0" i="0" u="none" strike="noStrike" kern="1200" cap="none" spc="0" normalizeH="0" baseline="0" noProof="0" dirty="0" err="1">
                <a:ln>
                  <a:noFill/>
                </a:ln>
                <a:solidFill>
                  <a:prstClr val="black"/>
                </a:solidFill>
                <a:effectLst/>
                <a:uLnTx/>
                <a:uFillTx/>
                <a:latin typeface="Calibri" panose="020F0502020204030204"/>
                <a:ea typeface="+mn-ea"/>
                <a:cs typeface="+mn-cs"/>
              </a:rPr>
              <a:t>Ecperience</a:t>
            </a: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Descoberta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Interface</a:t>
            </a:r>
          </a:p>
        </p:txBody>
      </p:sp>
      <p:sp>
        <p:nvSpPr>
          <p:cNvPr id="12" name="CaixaDeTexto 11">
            <a:extLst>
              <a:ext uri="{FF2B5EF4-FFF2-40B4-BE49-F238E27FC236}">
                <a16:creationId xmlns:a16="http://schemas.microsoft.com/office/drawing/2014/main" id="{047A4039-2111-413A-8A1F-6EC5A775B82E}"/>
              </a:ext>
            </a:extLst>
          </p:cNvPr>
          <p:cNvSpPr txBox="1"/>
          <p:nvPr/>
        </p:nvSpPr>
        <p:spPr>
          <a:xfrm>
            <a:off x="4452487" y="3434725"/>
            <a:ext cx="1083438" cy="89255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Integração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err="1">
                <a:ln>
                  <a:noFill/>
                </a:ln>
                <a:solidFill>
                  <a:prstClr val="black"/>
                </a:solidFill>
                <a:effectLst/>
                <a:uLnTx/>
                <a:uFillTx/>
                <a:latin typeface="Calibri" panose="020F0502020204030204"/>
                <a:ea typeface="+mn-ea"/>
                <a:cs typeface="+mn-cs"/>
              </a:rPr>
              <a:t>Analytics</a:t>
            </a: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Legado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Histórico</a:t>
            </a:r>
          </a:p>
        </p:txBody>
      </p:sp>
      <p:sp>
        <p:nvSpPr>
          <p:cNvPr id="13" name="CaixaDeTexto 12">
            <a:extLst>
              <a:ext uri="{FF2B5EF4-FFF2-40B4-BE49-F238E27FC236}">
                <a16:creationId xmlns:a16="http://schemas.microsoft.com/office/drawing/2014/main" id="{B7157B44-E99F-4402-AE01-240B4BB16EAF}"/>
              </a:ext>
            </a:extLst>
          </p:cNvPr>
          <p:cNvSpPr txBox="1"/>
          <p:nvPr/>
        </p:nvSpPr>
        <p:spPr>
          <a:xfrm>
            <a:off x="6023018" y="3434725"/>
            <a:ext cx="1228028" cy="89255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Estrutura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Taxonomia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Modelos</a:t>
            </a:r>
          </a:p>
        </p:txBody>
      </p:sp>
      <p:sp>
        <p:nvSpPr>
          <p:cNvPr id="14" name="CaixaDeTexto 13">
            <a:extLst>
              <a:ext uri="{FF2B5EF4-FFF2-40B4-BE49-F238E27FC236}">
                <a16:creationId xmlns:a16="http://schemas.microsoft.com/office/drawing/2014/main" id="{A0F93DD4-B280-4D39-B15B-D007D2629ED9}"/>
              </a:ext>
            </a:extLst>
          </p:cNvPr>
          <p:cNvSpPr txBox="1"/>
          <p:nvPr/>
        </p:nvSpPr>
        <p:spPr>
          <a:xfrm>
            <a:off x="7738138" y="3434725"/>
            <a:ext cx="1015406" cy="707886"/>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Conteúdo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err="1">
                <a:ln>
                  <a:noFill/>
                </a:ln>
                <a:solidFill>
                  <a:prstClr val="black"/>
                </a:solidFill>
                <a:effectLst/>
                <a:uLnTx/>
                <a:uFillTx/>
                <a:latin typeface="Calibri" panose="020F0502020204030204"/>
                <a:ea typeface="+mn-ea"/>
                <a:cs typeface="+mn-cs"/>
              </a:rPr>
              <a:t>Assets</a:t>
            </a: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Entrega</a:t>
            </a:r>
          </a:p>
        </p:txBody>
      </p:sp>
      <p:sp>
        <p:nvSpPr>
          <p:cNvPr id="15" name="CaixaDeTexto 14">
            <a:extLst>
              <a:ext uri="{FF2B5EF4-FFF2-40B4-BE49-F238E27FC236}">
                <a16:creationId xmlns:a16="http://schemas.microsoft.com/office/drawing/2014/main" id="{57824F16-6827-47B6-9D03-A164B80BE5C2}"/>
              </a:ext>
            </a:extLst>
          </p:cNvPr>
          <p:cNvSpPr txBox="1"/>
          <p:nvPr/>
        </p:nvSpPr>
        <p:spPr>
          <a:xfrm>
            <a:off x="3457533" y="4437681"/>
            <a:ext cx="3898091" cy="523220"/>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Geração e Consumo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Métricas	Extração	Monitoração	Contexto</a:t>
            </a:r>
          </a:p>
        </p:txBody>
      </p:sp>
      <p:sp>
        <p:nvSpPr>
          <p:cNvPr id="16" name="CaixaDeTexto 15">
            <a:extLst>
              <a:ext uri="{FF2B5EF4-FFF2-40B4-BE49-F238E27FC236}">
                <a16:creationId xmlns:a16="http://schemas.microsoft.com/office/drawing/2014/main" id="{369F0372-2735-4744-8908-C9C1F3A21AEA}"/>
              </a:ext>
            </a:extLst>
          </p:cNvPr>
          <p:cNvSpPr txBox="1"/>
          <p:nvPr/>
        </p:nvSpPr>
        <p:spPr>
          <a:xfrm>
            <a:off x="2618947" y="5146642"/>
            <a:ext cx="6301409" cy="800219"/>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Gerenciamento do Conhecimento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black"/>
                </a:solidFill>
                <a:effectLst/>
                <a:uLnTx/>
                <a:uFillTx/>
                <a:latin typeface="Calibri" panose="020F0502020204030204"/>
                <a:ea typeface="+mn-ea"/>
                <a:cs typeface="+mn-cs"/>
              </a:rPr>
              <a:t>Analytics</a:t>
            </a:r>
            <a:r>
              <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rPr>
              <a:t>		Business </a:t>
            </a:r>
            <a:r>
              <a:rPr kumimoji="0" lang="pt-BR" sz="1400" b="0" i="0" u="none" strike="noStrike" kern="1200" cap="none" spc="0" normalizeH="0" baseline="0" noProof="0" dirty="0" err="1">
                <a:ln>
                  <a:noFill/>
                </a:ln>
                <a:solidFill>
                  <a:prstClr val="black"/>
                </a:solidFill>
                <a:effectLst/>
                <a:uLnTx/>
                <a:uFillTx/>
                <a:latin typeface="Calibri" panose="020F0502020204030204"/>
                <a:ea typeface="+mn-ea"/>
                <a:cs typeface="+mn-cs"/>
              </a:rPr>
              <a:t>Intelligence</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pt-BR" sz="1400" b="0" i="0" u="none" strike="noStrike" kern="1200" cap="none" spc="0" normalizeH="0" baseline="0" noProof="0" dirty="0" err="1">
                <a:ln>
                  <a:noFill/>
                </a:ln>
                <a:solidFill>
                  <a:prstClr val="black"/>
                </a:solidFill>
                <a:effectLst/>
                <a:uLnTx/>
                <a:uFillTx/>
                <a:latin typeface="Calibri" panose="020F0502020204030204"/>
                <a:ea typeface="+mn-ea"/>
                <a:cs typeface="+mn-cs"/>
              </a:rPr>
              <a:t>Warehouse</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CaixaDeTexto 16">
            <a:extLst>
              <a:ext uri="{FF2B5EF4-FFF2-40B4-BE49-F238E27FC236}">
                <a16:creationId xmlns:a16="http://schemas.microsoft.com/office/drawing/2014/main" id="{B51AE979-D21F-41AB-8EB7-5411343A2F56}"/>
              </a:ext>
            </a:extLst>
          </p:cNvPr>
          <p:cNvSpPr txBox="1"/>
          <p:nvPr/>
        </p:nvSpPr>
        <p:spPr>
          <a:xfrm>
            <a:off x="7566493" y="5192808"/>
            <a:ext cx="1154419" cy="707886"/>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Conteúdo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Estruturado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rPr>
              <a:t>Desestruturado</a:t>
            </a:r>
          </a:p>
        </p:txBody>
      </p:sp>
      <p:sp>
        <p:nvSpPr>
          <p:cNvPr id="18" name="Rectangle 2">
            <a:extLst>
              <a:ext uri="{FF2B5EF4-FFF2-40B4-BE49-F238E27FC236}">
                <a16:creationId xmlns:a16="http://schemas.microsoft.com/office/drawing/2014/main" id="{B91DD39C-6692-4D80-9F95-8F4E0CA2233F}"/>
              </a:ext>
            </a:extLst>
          </p:cNvPr>
          <p:cNvSpPr>
            <a:spLocks noGrp="1" noChangeArrowheads="1"/>
          </p:cNvSpPr>
          <p:nvPr>
            <p:ph type="title"/>
          </p:nvPr>
        </p:nvSpPr>
        <p:spPr>
          <a:xfrm>
            <a:off x="338158" y="0"/>
            <a:ext cx="6683765" cy="1280891"/>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eaLnBrk="1" hangingPunct="1"/>
            <a:r>
              <a:rPr lang="en-US" b="1" i="0" dirty="0" err="1">
                <a:solidFill>
                  <a:schemeClr val="tx1"/>
                </a:solidFill>
                <a:latin typeface="+mn-lt"/>
              </a:rPr>
              <a:t>Arquitetura</a:t>
            </a:r>
            <a:r>
              <a:rPr lang="en-US" b="1" i="0" dirty="0">
                <a:solidFill>
                  <a:schemeClr val="tx1"/>
                </a:solidFill>
                <a:latin typeface="+mn-lt"/>
              </a:rPr>
              <a:t> da Informação</a:t>
            </a:r>
          </a:p>
        </p:txBody>
      </p:sp>
    </p:spTree>
    <p:extLst>
      <p:ext uri="{BB962C8B-B14F-4D97-AF65-F5344CB8AC3E}">
        <p14:creationId xmlns:p14="http://schemas.microsoft.com/office/powerpoint/2010/main" val="1406942509"/>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49B35ACD-6161-4070-9648-6C74E708F13B}"/>
              </a:ext>
            </a:extLst>
          </p:cNvPr>
          <p:cNvSpPr/>
          <p:nvPr/>
        </p:nvSpPr>
        <p:spPr>
          <a:xfrm>
            <a:off x="673018" y="158148"/>
            <a:ext cx="4555910" cy="15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kern="0" dirty="0">
                <a:solidFill>
                  <a:schemeClr val="tx1"/>
                </a:solidFill>
              </a:rPr>
              <a:t>Arquitetura de Banco de Dados</a:t>
            </a:r>
          </a:p>
        </p:txBody>
      </p:sp>
      <p:pic>
        <p:nvPicPr>
          <p:cNvPr id="9" name="Imagem 1">
            <a:extLst>
              <a:ext uri="{FF2B5EF4-FFF2-40B4-BE49-F238E27FC236}">
                <a16:creationId xmlns:a16="http://schemas.microsoft.com/office/drawing/2014/main" id="{2541A71C-2282-4E57-B05F-169F25CB88A7}"/>
              </a:ext>
            </a:extLst>
          </p:cNvPr>
          <p:cNvPicPr>
            <a:picLocks noChangeAspect="1"/>
          </p:cNvPicPr>
          <p:nvPr/>
        </p:nvPicPr>
        <p:blipFill>
          <a:blip r:embed="rId3" cstate="print"/>
          <a:srcRect/>
          <a:stretch>
            <a:fillRect/>
          </a:stretch>
        </p:blipFill>
        <p:spPr bwMode="auto">
          <a:xfrm>
            <a:off x="2392716" y="1682148"/>
            <a:ext cx="5672423" cy="4248019"/>
          </a:xfrm>
          <a:prstGeom prst="rect">
            <a:avLst/>
          </a:prstGeom>
          <a:noFill/>
          <a:ln w="9525">
            <a:noFill/>
            <a:miter lim="800000"/>
            <a:headEnd/>
            <a:tailEnd/>
          </a:ln>
        </p:spPr>
      </p:pic>
    </p:spTree>
    <p:extLst>
      <p:ext uri="{BB962C8B-B14F-4D97-AF65-F5344CB8AC3E}">
        <p14:creationId xmlns:p14="http://schemas.microsoft.com/office/powerpoint/2010/main" val="3017637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p:cNvSpPr>
            <a:spLocks/>
          </p:cNvSpPr>
          <p:nvPr/>
        </p:nvSpPr>
        <p:spPr bwMode="auto">
          <a:xfrm>
            <a:off x="3496174" y="1563219"/>
            <a:ext cx="5040560" cy="2979445"/>
          </a:xfrm>
          <a:prstGeom prst="rect">
            <a:avLst/>
          </a:prstGeom>
          <a:noFill/>
          <a:ln w="9525">
            <a:noFill/>
            <a:miter lim="800000"/>
            <a:headEnd/>
            <a:tailEnd/>
          </a:ln>
        </p:spPr>
        <p:txBody>
          <a:bodyPr>
            <a:prstTxWarp prst="textNoShape">
              <a:avLst/>
            </a:prstTxWarp>
          </a:bodyPr>
          <a:lstStyle/>
          <a:p>
            <a:pPr marL="0" marR="0" lvl="0" indent="0" algn="l" defTabSz="914400" rtl="0" eaLnBrk="1" fontAlgn="auto" latinLnBrk="0" hangingPunct="1">
              <a:lnSpc>
                <a:spcPct val="150000"/>
              </a:lnSpc>
              <a:spcBef>
                <a:spcPct val="42000"/>
              </a:spcBef>
              <a:spcAft>
                <a:spcPts val="0"/>
              </a:spcAft>
              <a:buClrTx/>
              <a:buSzTx/>
              <a:buFontTx/>
              <a:buNone/>
              <a:tabLst>
                <a:tab pos="236538" algn="l"/>
              </a:tabLst>
              <a:defRPr/>
            </a:pPr>
            <a:endParaRPr kumimoji="0" lang="en-US" sz="1800"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814388" marR="0" lvl="1" indent="-357188" algn="l" defTabSz="914400" rtl="0" eaLnBrk="1" fontAlgn="auto" latinLnBrk="0" hangingPunct="1">
              <a:lnSpc>
                <a:spcPct val="150000"/>
              </a:lnSpc>
              <a:spcBef>
                <a:spcPct val="42000"/>
              </a:spcBef>
              <a:spcAft>
                <a:spcPts val="0"/>
              </a:spcAft>
              <a:buClrTx/>
              <a:buSzTx/>
              <a:buFont typeface="Wingdings" pitchFamily="2" charset="2"/>
              <a:buChar char="ü"/>
              <a:tabLst>
                <a:tab pos="236538" algn="l"/>
              </a:tabLst>
              <a:defRPr/>
            </a:pPr>
            <a:r>
              <a:rPr kumimoji="0" lang="pt-BR" sz="2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Uma atividade ampla que inclui </a:t>
            </a:r>
            <a:r>
              <a:rPr kumimoji="0" lang="pt-BR" sz="2000"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arquitetura de dados e metadados </a:t>
            </a:r>
            <a:r>
              <a:rPr kumimoji="0" lang="pt-BR" sz="2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 gerenciamento do conhecimento</a:t>
            </a:r>
          </a:p>
          <a:p>
            <a:pPr marL="814388" marR="0" lvl="1" indent="-357188" algn="l" defTabSz="914400" rtl="0" eaLnBrk="1" fontAlgn="auto" latinLnBrk="0" hangingPunct="1">
              <a:lnSpc>
                <a:spcPct val="150000"/>
              </a:lnSpc>
              <a:spcBef>
                <a:spcPct val="42000"/>
              </a:spcBef>
              <a:spcAft>
                <a:spcPts val="0"/>
              </a:spcAft>
              <a:buClrTx/>
              <a:buSzTx/>
              <a:buFont typeface="Wingdings" pitchFamily="2" charset="2"/>
              <a:buChar char="ü"/>
              <a:tabLst>
                <a:tab pos="236538" algn="l"/>
              </a:tabLst>
              <a:defRPr/>
            </a:pPr>
            <a:endParaRPr kumimoji="0" lang="pt-BR" sz="2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p:txBody>
      </p:sp>
      <p:pic>
        <p:nvPicPr>
          <p:cNvPr id="1026" name="Picture 2" descr="http://4.bp.blogspot.com/-Qow5_433gW0/VFa9K2Lr_OI/AAAAAAAABF0/3m_HQux3qRk/s1600/III%2BCOL%C3%93QUIO%2BINTERNACIONAL%2BDE%2BARQUITETURA%2BDA%2BINFORMA%C3%87%C3%83O%2BE%2BMULTIMODALIDADE.jpg"/>
          <p:cNvPicPr>
            <a:picLocks noChangeAspect="1" noChangeArrowheads="1"/>
          </p:cNvPicPr>
          <p:nvPr/>
        </p:nvPicPr>
        <p:blipFill>
          <a:blip r:embed="rId2" cstate="print"/>
          <a:srcRect/>
          <a:stretch>
            <a:fillRect/>
          </a:stretch>
        </p:blipFill>
        <p:spPr bwMode="auto">
          <a:xfrm>
            <a:off x="342902" y="1656589"/>
            <a:ext cx="3048000" cy="2886075"/>
          </a:xfrm>
          <a:prstGeom prst="rect">
            <a:avLst/>
          </a:prstGeom>
          <a:noFill/>
        </p:spPr>
      </p:pic>
      <p:sp>
        <p:nvSpPr>
          <p:cNvPr id="7" name="Rectangle 2">
            <a:extLst>
              <a:ext uri="{FF2B5EF4-FFF2-40B4-BE49-F238E27FC236}">
                <a16:creationId xmlns:a16="http://schemas.microsoft.com/office/drawing/2014/main" id="{364C8BCC-A9C3-4538-877C-167F63907D66}"/>
              </a:ext>
            </a:extLst>
          </p:cNvPr>
          <p:cNvSpPr>
            <a:spLocks noGrp="1" noChangeArrowheads="1"/>
          </p:cNvSpPr>
          <p:nvPr>
            <p:ph type="title"/>
          </p:nvPr>
        </p:nvSpPr>
        <p:spPr>
          <a:xfrm>
            <a:off x="338158" y="0"/>
            <a:ext cx="6683765" cy="1280891"/>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eaLnBrk="1" hangingPunct="1"/>
            <a:r>
              <a:rPr lang="en-US" b="1" i="0" dirty="0" err="1">
                <a:solidFill>
                  <a:schemeClr val="tx1"/>
                </a:solidFill>
                <a:latin typeface="+mn-lt"/>
              </a:rPr>
              <a:t>Arquitetura</a:t>
            </a:r>
            <a:r>
              <a:rPr lang="en-US" b="1" i="0" dirty="0">
                <a:solidFill>
                  <a:schemeClr val="tx1"/>
                </a:solidFill>
                <a:latin typeface="+mn-lt"/>
              </a:rPr>
              <a:t> da Informação</a:t>
            </a:r>
          </a:p>
        </p:txBody>
      </p:sp>
    </p:spTree>
    <p:extLst>
      <p:ext uri="{BB962C8B-B14F-4D97-AF65-F5344CB8AC3E}">
        <p14:creationId xmlns:p14="http://schemas.microsoft.com/office/powerpoint/2010/main" val="1761103959"/>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33425" y="1839811"/>
            <a:ext cx="7677150" cy="3267077"/>
            <a:chOff x="652635" y="2210127"/>
            <a:chExt cx="8186565" cy="3463929"/>
          </a:xfrm>
        </p:grpSpPr>
        <p:sp>
          <p:nvSpPr>
            <p:cNvPr id="7" name="Rectangle 6"/>
            <p:cNvSpPr/>
            <p:nvPr/>
          </p:nvSpPr>
          <p:spPr bwMode="auto">
            <a:xfrm>
              <a:off x="4769617" y="2972597"/>
              <a:ext cx="853190" cy="1758894"/>
            </a:xfrm>
            <a:prstGeom prst="rect">
              <a:avLst/>
            </a:prstGeom>
            <a:gradFill>
              <a:gsLst>
                <a:gs pos="0">
                  <a:schemeClr val="accent5">
                    <a:lumMod val="40000"/>
                    <a:lumOff val="60000"/>
                    <a:alpha val="90000"/>
                  </a:schemeClr>
                </a:gs>
                <a:gs pos="50000">
                  <a:schemeClr val="bg1">
                    <a:alpha val="0"/>
                  </a:schemeClr>
                </a:gs>
              </a:gsLst>
              <a:lin ang="16200000" scaled="1"/>
            </a:gra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eaLnBrk="1" hangingPunct="1">
                <a:lnSpc>
                  <a:spcPct val="90000"/>
                </a:lnSpc>
                <a:defRPr/>
              </a:pPr>
              <a:endParaRPr lang="en-US" sz="1800" dirty="0">
                <a:solidFill>
                  <a:schemeClr val="tx1">
                    <a:lumMod val="85000"/>
                    <a:lumOff val="15000"/>
                  </a:schemeClr>
                </a:solidFill>
                <a:effectLst>
                  <a:glow rad="101600">
                    <a:prstClr val="white">
                      <a:alpha val="40000"/>
                    </a:prstClr>
                  </a:glow>
                </a:effectLst>
                <a:latin typeface="+mn-lt"/>
              </a:endParaRPr>
            </a:p>
          </p:txBody>
        </p:sp>
        <p:sp>
          <p:nvSpPr>
            <p:cNvPr id="9" name="Rectangle 8"/>
            <p:cNvSpPr/>
            <p:nvPr/>
          </p:nvSpPr>
          <p:spPr bwMode="auto">
            <a:xfrm>
              <a:off x="652635" y="5233804"/>
              <a:ext cx="8186565" cy="440252"/>
            </a:xfrm>
            <a:prstGeom prst="rect">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eaLnBrk="1" hangingPunct="1">
                <a:defRPr/>
              </a:pPr>
              <a:r>
                <a:rPr lang="en-US" sz="2000" i="1" dirty="0" err="1">
                  <a:solidFill>
                    <a:schemeClr val="tx1">
                      <a:lumMod val="85000"/>
                      <a:lumOff val="15000"/>
                    </a:schemeClr>
                  </a:solidFill>
                  <a:latin typeface="+mn-lt"/>
                </a:rPr>
                <a:t>Infraestrutura</a:t>
              </a:r>
              <a:r>
                <a:rPr lang="en-US" sz="2000" i="1" dirty="0">
                  <a:solidFill>
                    <a:schemeClr val="tx1">
                      <a:lumMod val="85000"/>
                      <a:lumOff val="15000"/>
                    </a:schemeClr>
                  </a:solidFill>
                  <a:latin typeface="+mn-lt"/>
                </a:rPr>
                <a:t> </a:t>
              </a:r>
              <a:r>
                <a:rPr lang="en-US" sz="2000" i="1" dirty="0" err="1">
                  <a:solidFill>
                    <a:schemeClr val="tx1">
                      <a:lumMod val="85000"/>
                      <a:lumOff val="15000"/>
                    </a:schemeClr>
                  </a:solidFill>
                  <a:latin typeface="+mn-lt"/>
                </a:rPr>
                <a:t>tecnológica</a:t>
              </a:r>
              <a:r>
                <a:rPr lang="en-US" sz="2000" i="1" dirty="0">
                  <a:solidFill>
                    <a:schemeClr val="tx1">
                      <a:lumMod val="85000"/>
                      <a:lumOff val="15000"/>
                    </a:schemeClr>
                  </a:solidFill>
                  <a:latin typeface="+mn-lt"/>
                </a:rPr>
                <a:t> </a:t>
              </a:r>
            </a:p>
          </p:txBody>
        </p:sp>
        <p:sp>
          <p:nvSpPr>
            <p:cNvPr id="37" name="Rectangle 12"/>
            <p:cNvSpPr/>
            <p:nvPr/>
          </p:nvSpPr>
          <p:spPr bwMode="auto">
            <a:xfrm>
              <a:off x="678029" y="2210127"/>
              <a:ext cx="8135780" cy="634549"/>
            </a:xfrm>
            <a:prstGeom prst="rect">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eaLnBrk="1" hangingPunct="1">
                <a:defRPr/>
              </a:pPr>
              <a:r>
                <a:rPr lang="en-US" sz="2000" i="1" dirty="0" err="1">
                  <a:solidFill>
                    <a:schemeClr val="tx1">
                      <a:lumMod val="85000"/>
                      <a:lumOff val="15000"/>
                    </a:schemeClr>
                  </a:solidFill>
                  <a:latin typeface="+mn-lt"/>
                </a:rPr>
                <a:t>Arquitetura</a:t>
              </a:r>
              <a:r>
                <a:rPr lang="en-US" sz="2000" i="1" dirty="0">
                  <a:solidFill>
                    <a:schemeClr val="tx1">
                      <a:lumMod val="85000"/>
                      <a:lumOff val="15000"/>
                    </a:schemeClr>
                  </a:solidFill>
                  <a:latin typeface="+mn-lt"/>
                </a:rPr>
                <a:t> de Dados</a:t>
              </a:r>
            </a:p>
          </p:txBody>
        </p:sp>
        <p:sp>
          <p:nvSpPr>
            <p:cNvPr id="11" name="Rectangle 5"/>
            <p:cNvSpPr/>
            <p:nvPr/>
          </p:nvSpPr>
          <p:spPr bwMode="auto">
            <a:xfrm>
              <a:off x="678028" y="4813966"/>
              <a:ext cx="8135780" cy="348412"/>
            </a:xfrm>
            <a:prstGeom prst="rect">
              <a:avLst/>
            </a:prstGeom>
            <a:gradFill flip="none" rotWithShape="1">
              <a:gsLst>
                <a:gs pos="0">
                  <a:schemeClr val="bg1">
                    <a:lumMod val="95000"/>
                  </a:schemeClr>
                </a:gs>
                <a:gs pos="50000">
                  <a:schemeClr val="bg1">
                    <a:lumMod val="50000"/>
                  </a:schemeClr>
                </a:gs>
                <a:gs pos="100000">
                  <a:schemeClr val="bg1"/>
                </a:gs>
              </a:gsLst>
              <a:lin ang="10800000" scaled="1"/>
              <a:tileRect/>
            </a:gradFill>
            <a:ln w="127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algn="ctr" eaLnBrk="1" hangingPunct="1">
                <a:defRPr/>
              </a:pPr>
              <a:r>
                <a:rPr lang="en-US" sz="2000" dirty="0">
                  <a:solidFill>
                    <a:schemeClr val="tx1">
                      <a:lumMod val="85000"/>
                      <a:lumOff val="15000"/>
                    </a:schemeClr>
                  </a:solidFill>
                  <a:latin typeface="+mn-lt"/>
                </a:rPr>
                <a:t>Governança de Dados</a:t>
              </a:r>
            </a:p>
          </p:txBody>
        </p:sp>
        <p:grpSp>
          <p:nvGrpSpPr>
            <p:cNvPr id="5" name="Group 1"/>
            <p:cNvGrpSpPr>
              <a:grpSpLocks/>
            </p:cNvGrpSpPr>
            <p:nvPr/>
          </p:nvGrpSpPr>
          <p:grpSpPr bwMode="auto">
            <a:xfrm>
              <a:off x="937757" y="2895600"/>
              <a:ext cx="7616321" cy="1839530"/>
              <a:chOff x="756937" y="2895600"/>
              <a:chExt cx="7616321" cy="1839530"/>
            </a:xfrm>
          </p:grpSpPr>
          <p:grpSp>
            <p:nvGrpSpPr>
              <p:cNvPr id="6" name="Group 61"/>
              <p:cNvGrpSpPr>
                <a:grpSpLocks/>
              </p:cNvGrpSpPr>
              <p:nvPr/>
            </p:nvGrpSpPr>
            <p:grpSpPr bwMode="auto">
              <a:xfrm>
                <a:off x="3637061" y="2895601"/>
                <a:ext cx="892999" cy="1823540"/>
                <a:chOff x="-1071439" y="2509379"/>
                <a:chExt cx="808357" cy="1813373"/>
              </a:xfrm>
            </p:grpSpPr>
            <p:sp>
              <p:nvSpPr>
                <p:cNvPr id="35" name="Rectangle 7"/>
                <p:cNvSpPr/>
                <p:nvPr/>
              </p:nvSpPr>
              <p:spPr bwMode="auto">
                <a:xfrm>
                  <a:off x="-1071439" y="2509379"/>
                  <a:ext cx="808357" cy="1813373"/>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a:ln w="127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Master Data Management</a:t>
                  </a:r>
                </a:p>
              </p:txBody>
            </p:sp>
            <p:pic>
              <p:nvPicPr>
                <p:cNvPr id="36" name="Picture 8"/>
                <p:cNvPicPr>
                  <a:picLocks noChangeAspect="1" noChangeArrowheads="1"/>
                </p:cNvPicPr>
                <p:nvPr/>
              </p:nvPicPr>
              <p:blipFill>
                <a:blip r:embed="rId2" cstate="print">
                  <a:duotone>
                    <a:schemeClr val="accent2">
                      <a:shade val="45000"/>
                      <a:satMod val="135000"/>
                    </a:schemeClr>
                    <a:prstClr val="white"/>
                  </a:duotone>
                </a:blip>
                <a:srcRect/>
                <a:stretch>
                  <a:fillRect/>
                </a:stretch>
              </p:blipFill>
              <p:spPr bwMode="auto">
                <a:xfrm>
                  <a:off x="-954234" y="3571821"/>
                  <a:ext cx="573946" cy="683178"/>
                </a:xfrm>
                <a:prstGeom prst="rect">
                  <a:avLst/>
                </a:prstGeom>
                <a:noFill/>
                <a:ln w="9525">
                  <a:solidFill>
                    <a:schemeClr val="accent2"/>
                  </a:solidFill>
                  <a:miter lim="800000"/>
                  <a:headEnd/>
                  <a:tailEnd/>
                </a:ln>
                <a:effectLst>
                  <a:outerShdw blurRad="63500" sx="102000" sy="102000" algn="ctr" rotWithShape="0">
                    <a:prstClr val="black">
                      <a:alpha val="40000"/>
                    </a:prstClr>
                  </a:outerShdw>
                </a:effectLst>
              </p:spPr>
            </p:pic>
          </p:grpSp>
          <p:grpSp>
            <p:nvGrpSpPr>
              <p:cNvPr id="10" name="Group 66"/>
              <p:cNvGrpSpPr>
                <a:grpSpLocks/>
              </p:cNvGrpSpPr>
              <p:nvPr/>
            </p:nvGrpSpPr>
            <p:grpSpPr bwMode="auto">
              <a:xfrm>
                <a:off x="2677021" y="2895600"/>
                <a:ext cx="896027" cy="1824064"/>
                <a:chOff x="-1523999" y="4414902"/>
                <a:chExt cx="914399" cy="1813373"/>
              </a:xfrm>
            </p:grpSpPr>
            <p:sp>
              <p:nvSpPr>
                <p:cNvPr id="33" name="Rectangle 8"/>
                <p:cNvSpPr/>
                <p:nvPr/>
              </p:nvSpPr>
              <p:spPr bwMode="auto">
                <a:xfrm>
                  <a:off x="-1523999" y="4414902"/>
                  <a:ext cx="914399" cy="181337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6200000" scaled="1"/>
                  <a:tileRect/>
                </a:gradFill>
                <a:ln w="12700" cap="flat" cmpd="sng" algn="ctr">
                  <a:solidFill>
                    <a:schemeClr val="accent3">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Enterprise Data Integration</a:t>
                  </a:r>
                </a:p>
              </p:txBody>
            </p:sp>
            <p:pic>
              <p:nvPicPr>
                <p:cNvPr id="34" name="Picture 2"/>
                <p:cNvPicPr>
                  <a:picLocks noChangeAspect="1" noChangeArrowheads="1"/>
                </p:cNvPicPr>
                <p:nvPr/>
              </p:nvPicPr>
              <p:blipFill>
                <a:blip r:embed="rId3" cstate="print">
                  <a:duotone>
                    <a:prstClr val="black"/>
                    <a:schemeClr val="accent3">
                      <a:tint val="45000"/>
                      <a:satMod val="400000"/>
                    </a:schemeClr>
                  </a:duotone>
                  <a:lum/>
                </a:blip>
                <a:srcRect/>
                <a:stretch>
                  <a:fillRect/>
                </a:stretch>
              </p:blipFill>
              <p:spPr bwMode="auto">
                <a:xfrm>
                  <a:off x="-1385745" y="5350044"/>
                  <a:ext cx="637896" cy="810477"/>
                </a:xfrm>
                <a:prstGeom prst="rect">
                  <a:avLst/>
                </a:prstGeom>
                <a:noFill/>
                <a:ln w="9525">
                  <a:solidFill>
                    <a:schemeClr val="accent3">
                      <a:lumMod val="50000"/>
                    </a:schemeClr>
                  </a:solidFill>
                  <a:miter lim="800000"/>
                  <a:headEnd/>
                  <a:tailEnd/>
                </a:ln>
                <a:effectLst>
                  <a:outerShdw blurRad="63500" sx="102000" sy="102000" algn="ctr" rotWithShape="0">
                    <a:prstClr val="black">
                      <a:alpha val="40000"/>
                    </a:prstClr>
                  </a:outerShdw>
                </a:effectLst>
              </p:spPr>
            </p:pic>
          </p:grpSp>
          <p:grpSp>
            <p:nvGrpSpPr>
              <p:cNvPr id="12" name="Group 58"/>
              <p:cNvGrpSpPr>
                <a:grpSpLocks/>
              </p:cNvGrpSpPr>
              <p:nvPr/>
            </p:nvGrpSpPr>
            <p:grpSpPr bwMode="auto">
              <a:xfrm>
                <a:off x="5557146" y="2903181"/>
                <a:ext cx="896028" cy="1828790"/>
                <a:chOff x="-1066800" y="2819400"/>
                <a:chExt cx="808357" cy="1813373"/>
              </a:xfrm>
            </p:grpSpPr>
            <p:sp>
              <p:nvSpPr>
                <p:cNvPr id="31" name="Rectangle 9"/>
                <p:cNvSpPr/>
                <p:nvPr/>
              </p:nvSpPr>
              <p:spPr bwMode="auto">
                <a:xfrm>
                  <a:off x="-1066800" y="2819400"/>
                  <a:ext cx="808357" cy="181337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w="12700" cap="flat" cmpd="sng" algn="ctr">
                  <a:solidFill>
                    <a:schemeClr val="accent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Business Intelligence &amp; Analytics</a:t>
                  </a:r>
                </a:p>
              </p:txBody>
            </p:sp>
            <p:pic>
              <p:nvPicPr>
                <p:cNvPr id="32" name="Picture 4"/>
                <p:cNvPicPr>
                  <a:picLocks noChangeAspect="1" noChangeArrowheads="1"/>
                </p:cNvPicPr>
                <p:nvPr/>
              </p:nvPicPr>
              <p:blipFill>
                <a:blip r:embed="rId4" cstate="print">
                  <a:duotone>
                    <a:prstClr val="black"/>
                    <a:schemeClr val="accent1">
                      <a:tint val="45000"/>
                      <a:satMod val="400000"/>
                    </a:schemeClr>
                  </a:duotone>
                  <a:lum bright="30000" contrast="30000"/>
                </a:blip>
                <a:srcRect/>
                <a:stretch>
                  <a:fillRect/>
                </a:stretch>
              </p:blipFill>
              <p:spPr bwMode="auto">
                <a:xfrm>
                  <a:off x="-905794" y="3754542"/>
                  <a:ext cx="486345" cy="810477"/>
                </a:xfrm>
                <a:prstGeom prst="rect">
                  <a:avLst/>
                </a:prstGeom>
                <a:noFill/>
                <a:ln w="9525">
                  <a:solidFill>
                    <a:schemeClr val="accent1">
                      <a:lumMod val="50000"/>
                    </a:schemeClr>
                  </a:solidFill>
                  <a:miter lim="800000"/>
                  <a:headEnd/>
                  <a:tailEnd/>
                </a:ln>
                <a:effectLst>
                  <a:outerShdw blurRad="63500" sx="102000" sy="102000" algn="ctr" rotWithShape="0">
                    <a:prstClr val="black">
                      <a:alpha val="40000"/>
                    </a:prstClr>
                  </a:outerShdw>
                </a:effectLst>
              </p:spPr>
            </p:pic>
          </p:grpSp>
          <p:grpSp>
            <p:nvGrpSpPr>
              <p:cNvPr id="13" name="Group 58"/>
              <p:cNvGrpSpPr>
                <a:grpSpLocks/>
              </p:cNvGrpSpPr>
              <p:nvPr/>
            </p:nvGrpSpPr>
            <p:grpSpPr bwMode="auto">
              <a:xfrm>
                <a:off x="4597104" y="2895601"/>
                <a:ext cx="896028" cy="1829061"/>
                <a:chOff x="5721350" y="3794125"/>
                <a:chExt cx="1030288" cy="1636713"/>
              </a:xfrm>
            </p:grpSpPr>
            <p:sp>
              <p:nvSpPr>
                <p:cNvPr id="29" name="Rectangle 10"/>
                <p:cNvSpPr/>
                <p:nvPr/>
              </p:nvSpPr>
              <p:spPr bwMode="auto">
                <a:xfrm>
                  <a:off x="5721350" y="3794125"/>
                  <a:ext cx="1030288" cy="1636713"/>
                </a:xfrm>
                <a:prstGeom prst="rect">
                  <a:avLst/>
                </a:prstGeom>
                <a:gradFill flip="none" rotWithShape="1">
                  <a:gsLst>
                    <a:gs pos="0">
                      <a:schemeClr val="accent5">
                        <a:lumMod val="40000"/>
                        <a:lumOff val="60000"/>
                        <a:tint val="66000"/>
                        <a:satMod val="160000"/>
                      </a:schemeClr>
                    </a:gs>
                    <a:gs pos="50000">
                      <a:schemeClr val="accent5">
                        <a:lumMod val="40000"/>
                        <a:lumOff val="60000"/>
                        <a:tint val="44500"/>
                        <a:satMod val="160000"/>
                      </a:schemeClr>
                    </a:gs>
                    <a:gs pos="100000">
                      <a:schemeClr val="accent5">
                        <a:lumMod val="40000"/>
                        <a:lumOff val="60000"/>
                        <a:tint val="23500"/>
                        <a:satMod val="160000"/>
                      </a:schemeClr>
                    </a:gs>
                  </a:gsLst>
                  <a:lin ang="16200000" scaled="1"/>
                  <a:tileRect/>
                </a:gradFill>
                <a:ln w="12700"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Data </a:t>
                  </a:r>
                </a:p>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Security</a:t>
                  </a:r>
                </a:p>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Management</a:t>
                  </a:r>
                </a:p>
              </p:txBody>
            </p:sp>
            <p:pic>
              <p:nvPicPr>
                <p:cNvPr id="30" name="Picture 6"/>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5876449" y="4638165"/>
                  <a:ext cx="720090" cy="731520"/>
                </a:xfrm>
                <a:prstGeom prst="rect">
                  <a:avLst/>
                </a:prstGeom>
                <a:noFill/>
                <a:ln w="9525">
                  <a:noFill/>
                  <a:miter lim="800000"/>
                  <a:headEnd/>
                  <a:tailEnd/>
                </a:ln>
                <a:effectLst>
                  <a:outerShdw blurRad="63500" sx="102000" sy="102000" algn="ctr" rotWithShape="0">
                    <a:prstClr val="black">
                      <a:alpha val="40000"/>
                    </a:prstClr>
                  </a:outerShdw>
                </a:effectLst>
              </p:spPr>
            </p:pic>
          </p:grpSp>
          <p:grpSp>
            <p:nvGrpSpPr>
              <p:cNvPr id="14" name="Group 67"/>
              <p:cNvGrpSpPr>
                <a:grpSpLocks/>
              </p:cNvGrpSpPr>
              <p:nvPr/>
            </p:nvGrpSpPr>
            <p:grpSpPr bwMode="auto">
              <a:xfrm>
                <a:off x="7477230" y="2906069"/>
                <a:ext cx="896028" cy="1829061"/>
                <a:chOff x="-1371601" y="4495799"/>
                <a:chExt cx="896112" cy="1828800"/>
              </a:xfrm>
            </p:grpSpPr>
            <p:sp>
              <p:nvSpPr>
                <p:cNvPr id="27" name="Rectangle 11"/>
                <p:cNvSpPr/>
                <p:nvPr/>
              </p:nvSpPr>
              <p:spPr bwMode="auto">
                <a:xfrm>
                  <a:off x="-1371601" y="4495799"/>
                  <a:ext cx="896112" cy="182880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w="12700" cap="flat"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3</a:t>
                  </a:r>
                  <a:r>
                    <a:rPr lang="en-US" sz="1000" baseline="30000" dirty="0">
                      <a:solidFill>
                        <a:schemeClr val="tx1">
                          <a:lumMod val="85000"/>
                          <a:lumOff val="15000"/>
                        </a:schemeClr>
                      </a:solidFill>
                      <a:effectLst>
                        <a:glow rad="101600">
                          <a:prstClr val="white">
                            <a:alpha val="40000"/>
                          </a:prstClr>
                        </a:glow>
                      </a:effectLst>
                      <a:latin typeface="+mn-lt"/>
                    </a:rPr>
                    <a:t>rd</a:t>
                  </a:r>
                  <a:r>
                    <a:rPr lang="en-US" sz="1000" dirty="0">
                      <a:solidFill>
                        <a:schemeClr val="tx1">
                          <a:lumMod val="85000"/>
                          <a:lumOff val="15000"/>
                        </a:schemeClr>
                      </a:solidFill>
                      <a:effectLst>
                        <a:glow rad="101600">
                          <a:prstClr val="white">
                            <a:alpha val="40000"/>
                          </a:prstClr>
                        </a:glow>
                      </a:effectLst>
                      <a:latin typeface="+mn-lt"/>
                    </a:rPr>
                    <a:t> Party Data Management</a:t>
                  </a:r>
                </a:p>
              </p:txBody>
            </p:sp>
            <p:pic>
              <p:nvPicPr>
                <p:cNvPr id="28" name="Picture 7"/>
                <p:cNvPicPr>
                  <a:picLocks noChangeAspect="1" noChangeArrowheads="1"/>
                </p:cNvPicPr>
                <p:nvPr/>
              </p:nvPicPr>
              <p:blipFill>
                <a:blip r:embed="rId6" cstate="print">
                  <a:duotone>
                    <a:schemeClr val="accent4">
                      <a:shade val="45000"/>
                      <a:satMod val="135000"/>
                    </a:schemeClr>
                    <a:prstClr val="white"/>
                  </a:duotone>
                </a:blip>
                <a:srcRect/>
                <a:stretch>
                  <a:fillRect/>
                </a:stretch>
              </p:blipFill>
              <p:spPr bwMode="auto">
                <a:xfrm>
                  <a:off x="-1219200" y="5486400"/>
                  <a:ext cx="573946" cy="697010"/>
                </a:xfrm>
                <a:prstGeom prst="rect">
                  <a:avLst/>
                </a:prstGeom>
                <a:noFill/>
                <a:ln w="9525">
                  <a:solidFill>
                    <a:schemeClr val="accent4">
                      <a:lumMod val="75000"/>
                    </a:schemeClr>
                  </a:solidFill>
                  <a:miter lim="800000"/>
                  <a:headEnd/>
                  <a:tailEnd/>
                </a:ln>
                <a:effectLst>
                  <a:outerShdw blurRad="63500" sx="102000" sy="102000" algn="ctr" rotWithShape="0">
                    <a:prstClr val="black">
                      <a:alpha val="40000"/>
                    </a:prstClr>
                  </a:outerShdw>
                </a:effectLst>
              </p:spPr>
            </p:pic>
          </p:grpSp>
          <p:grpSp>
            <p:nvGrpSpPr>
              <p:cNvPr id="15" name="Group 59"/>
              <p:cNvGrpSpPr>
                <a:grpSpLocks/>
              </p:cNvGrpSpPr>
              <p:nvPr/>
            </p:nvGrpSpPr>
            <p:grpSpPr bwMode="auto">
              <a:xfrm>
                <a:off x="1716979" y="2895602"/>
                <a:ext cx="896028" cy="1828790"/>
                <a:chOff x="-1371600" y="2514600"/>
                <a:chExt cx="808362" cy="1813373"/>
              </a:xfrm>
            </p:grpSpPr>
            <p:sp>
              <p:nvSpPr>
                <p:cNvPr id="25" name="Rectangle 14"/>
                <p:cNvSpPr/>
                <p:nvPr/>
              </p:nvSpPr>
              <p:spPr bwMode="auto">
                <a:xfrm>
                  <a:off x="-1371600" y="2514600"/>
                  <a:ext cx="808362" cy="1813373"/>
                </a:xfrm>
                <a:prstGeom prst="rect">
                  <a:avLst/>
                </a:prstGeom>
                <a:gradFill flip="none" rotWithShape="1">
                  <a:gsLst>
                    <a:gs pos="0">
                      <a:schemeClr val="bg2">
                        <a:lumMod val="90000"/>
                        <a:tint val="66000"/>
                        <a:satMod val="160000"/>
                      </a:schemeClr>
                    </a:gs>
                    <a:gs pos="50000">
                      <a:schemeClr val="bg2">
                        <a:lumMod val="90000"/>
                        <a:tint val="44500"/>
                        <a:satMod val="160000"/>
                      </a:schemeClr>
                    </a:gs>
                    <a:gs pos="100000">
                      <a:schemeClr val="bg2">
                        <a:lumMod val="90000"/>
                        <a:tint val="23500"/>
                        <a:satMod val="160000"/>
                      </a:schemeClr>
                    </a:gs>
                  </a:gsLst>
                  <a:lin ang="16200000" scaled="1"/>
                  <a:tileRect/>
                </a:gradFill>
                <a:ln w="12700" cap="flat" cmpd="sng" algn="ctr">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Data Quality Management</a:t>
                  </a:r>
                </a:p>
              </p:txBody>
            </p:sp>
            <p:pic>
              <p:nvPicPr>
                <p:cNvPr id="26" name="Picture 3"/>
                <p:cNvPicPr>
                  <a:picLocks noChangeAspect="1" noChangeArrowheads="1"/>
                </p:cNvPicPr>
                <p:nvPr/>
              </p:nvPicPr>
              <p:blipFill>
                <a:blip r:embed="rId7" cstate="print">
                  <a:duotone>
                    <a:prstClr val="black"/>
                    <a:schemeClr val="bg2">
                      <a:tint val="45000"/>
                      <a:satMod val="400000"/>
                    </a:schemeClr>
                  </a:duotone>
                </a:blip>
                <a:srcRect/>
                <a:stretch>
                  <a:fillRect/>
                </a:stretch>
              </p:blipFill>
              <p:spPr bwMode="auto">
                <a:xfrm>
                  <a:off x="-1228763" y="3449742"/>
                  <a:ext cx="522687" cy="810477"/>
                </a:xfrm>
                <a:prstGeom prst="rect">
                  <a:avLst/>
                </a:prstGeom>
                <a:noFill/>
                <a:ln w="9525">
                  <a:solidFill>
                    <a:schemeClr val="accent6">
                      <a:lumMod val="50000"/>
                    </a:schemeClr>
                  </a:solidFill>
                  <a:miter lim="800000"/>
                  <a:headEnd/>
                  <a:tailEnd/>
                </a:ln>
                <a:effectLst>
                  <a:outerShdw blurRad="63500" sx="102000" sy="102000" algn="ctr" rotWithShape="0">
                    <a:prstClr val="black">
                      <a:alpha val="40000"/>
                    </a:prstClr>
                  </a:outerShdw>
                </a:effectLst>
              </p:spPr>
            </p:pic>
          </p:grpSp>
          <p:grpSp>
            <p:nvGrpSpPr>
              <p:cNvPr id="16" name="Group 62"/>
              <p:cNvGrpSpPr>
                <a:grpSpLocks/>
              </p:cNvGrpSpPr>
              <p:nvPr/>
            </p:nvGrpSpPr>
            <p:grpSpPr bwMode="auto">
              <a:xfrm>
                <a:off x="756937" y="2895601"/>
                <a:ext cx="896028" cy="1829061"/>
                <a:chOff x="1105826" y="3594572"/>
                <a:chExt cx="822963" cy="1691884"/>
              </a:xfrm>
            </p:grpSpPr>
            <p:sp>
              <p:nvSpPr>
                <p:cNvPr id="23" name="Rectangle 22"/>
                <p:cNvSpPr/>
                <p:nvPr/>
              </p:nvSpPr>
              <p:spPr bwMode="auto">
                <a:xfrm>
                  <a:off x="1105826" y="3594572"/>
                  <a:ext cx="822963" cy="1691884"/>
                </a:xfrm>
                <a:prstGeom prst="rect">
                  <a:avLst/>
                </a:prstGeom>
                <a:solidFill>
                  <a:schemeClr val="accent2">
                    <a:lumMod val="40000"/>
                    <a:lumOff val="60000"/>
                  </a:schemeClr>
                </a:solidFill>
                <a:ln w="12700" cap="flat" cmpd="sng" algn="ctr">
                  <a:solidFill>
                    <a:schemeClr val="accent2">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Metadata Management</a:t>
                  </a:r>
                </a:p>
              </p:txBody>
            </p:sp>
            <p:pic>
              <p:nvPicPr>
                <p:cNvPr id="24" name="Picture 57" descr="C:\Documents and Settings\bkrishnamoorthy\My Documents\My Pictures\Metadata.jpg"/>
                <p:cNvPicPr>
                  <a:picLocks noChangeAspect="1" noChangeArrowheads="1"/>
                </p:cNvPicPr>
                <p:nvPr/>
              </p:nvPicPr>
              <p:blipFill>
                <a:blip r:embed="rId8" cstate="print">
                  <a:duotone>
                    <a:schemeClr val="accent2">
                      <a:shade val="45000"/>
                      <a:satMod val="135000"/>
                    </a:schemeClr>
                    <a:prstClr val="white"/>
                  </a:duotone>
                </a:blip>
                <a:srcRect/>
                <a:stretch>
                  <a:fillRect/>
                </a:stretch>
              </p:blipFill>
              <p:spPr bwMode="auto">
                <a:xfrm>
                  <a:off x="1266781" y="4550900"/>
                  <a:ext cx="496787" cy="607270"/>
                </a:xfrm>
                <a:prstGeom prst="rect">
                  <a:avLst/>
                </a:prstGeom>
                <a:noFill/>
                <a:ln>
                  <a:solidFill>
                    <a:schemeClr val="accent2">
                      <a:lumMod val="50000"/>
                    </a:schemeClr>
                  </a:solidFill>
                </a:ln>
              </p:spPr>
            </p:pic>
          </p:grpSp>
          <p:grpSp>
            <p:nvGrpSpPr>
              <p:cNvPr id="17" name="Group 62"/>
              <p:cNvGrpSpPr>
                <a:grpSpLocks/>
              </p:cNvGrpSpPr>
              <p:nvPr/>
            </p:nvGrpSpPr>
            <p:grpSpPr bwMode="auto">
              <a:xfrm>
                <a:off x="6517187" y="2900963"/>
                <a:ext cx="896028" cy="1829061"/>
                <a:chOff x="1367187" y="3745073"/>
                <a:chExt cx="1031875" cy="1698967"/>
              </a:xfrm>
            </p:grpSpPr>
            <p:sp>
              <p:nvSpPr>
                <p:cNvPr id="21" name="Rectangle 20"/>
                <p:cNvSpPr/>
                <p:nvPr/>
              </p:nvSpPr>
              <p:spPr bwMode="auto">
                <a:xfrm>
                  <a:off x="1367187" y="3745073"/>
                  <a:ext cx="1031875" cy="1698967"/>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w="12700" cap="flat" cmpd="sng" algn="ctr">
                  <a:solidFill>
                    <a:schemeClr val="accent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822960" anchor="ctr"/>
                <a:lstStyle/>
                <a:p>
                  <a:pPr algn="ctr" eaLnBrk="1" hangingPunct="1">
                    <a:lnSpc>
                      <a:spcPct val="90000"/>
                    </a:lnSpc>
                    <a:defRPr/>
                  </a:pPr>
                  <a:r>
                    <a:rPr lang="en-US" sz="1000" dirty="0">
                      <a:solidFill>
                        <a:schemeClr val="tx1">
                          <a:lumMod val="85000"/>
                          <a:lumOff val="15000"/>
                        </a:schemeClr>
                      </a:solidFill>
                      <a:effectLst>
                        <a:glow rad="101600">
                          <a:prstClr val="white">
                            <a:alpha val="40000"/>
                          </a:prstClr>
                        </a:glow>
                      </a:effectLst>
                      <a:latin typeface="+mn-lt"/>
                    </a:rPr>
                    <a:t>Content Management</a:t>
                  </a:r>
                </a:p>
              </p:txBody>
            </p:sp>
            <p:pic>
              <p:nvPicPr>
                <p:cNvPr id="22" name="Picture 5"/>
                <p:cNvPicPr>
                  <a:picLocks noChangeAspect="1" noChangeArrowheads="1"/>
                </p:cNvPicPr>
                <p:nvPr/>
              </p:nvPicPr>
              <p:blipFill>
                <a:blip r:embed="rId9" cstate="print">
                  <a:duotone>
                    <a:prstClr val="black"/>
                    <a:schemeClr val="tx2">
                      <a:tint val="45000"/>
                      <a:satMod val="400000"/>
                    </a:schemeClr>
                  </a:duotone>
                </a:blip>
                <a:srcRect/>
                <a:stretch>
                  <a:fillRect/>
                </a:stretch>
              </p:blipFill>
              <p:spPr bwMode="auto">
                <a:xfrm>
                  <a:off x="1532552" y="4638163"/>
                  <a:ext cx="735370" cy="731520"/>
                </a:xfrm>
                <a:prstGeom prst="rect">
                  <a:avLst/>
                </a:prstGeom>
                <a:noFill/>
                <a:ln w="9525">
                  <a:solidFill>
                    <a:schemeClr val="accent1">
                      <a:lumMod val="50000"/>
                    </a:schemeClr>
                  </a:solidFill>
                  <a:miter lim="800000"/>
                  <a:headEnd/>
                  <a:tailEnd/>
                </a:ln>
                <a:effectLst>
                  <a:outerShdw blurRad="63500" sx="102000" sy="102000" algn="ctr" rotWithShape="0">
                    <a:prstClr val="black">
                      <a:alpha val="40000"/>
                    </a:prstClr>
                  </a:outerShdw>
                </a:effectLst>
              </p:spPr>
            </p:pic>
          </p:grpSp>
        </p:grpSp>
      </p:grpSp>
      <p:sp>
        <p:nvSpPr>
          <p:cNvPr id="38" name="Rectangle 2">
            <a:extLst>
              <a:ext uri="{FF2B5EF4-FFF2-40B4-BE49-F238E27FC236}">
                <a16:creationId xmlns:a16="http://schemas.microsoft.com/office/drawing/2014/main" id="{51181C9B-00DF-4459-9B82-F16EB606236A}"/>
              </a:ext>
            </a:extLst>
          </p:cNvPr>
          <p:cNvSpPr>
            <a:spLocks noGrp="1" noChangeArrowheads="1"/>
          </p:cNvSpPr>
          <p:nvPr>
            <p:ph type="title"/>
          </p:nvPr>
        </p:nvSpPr>
        <p:spPr>
          <a:xfrm>
            <a:off x="338158" y="0"/>
            <a:ext cx="6683765" cy="1280891"/>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eaLnBrk="1" hangingPunct="1"/>
            <a:r>
              <a:rPr lang="en-US" b="1" i="0" dirty="0" err="1">
                <a:solidFill>
                  <a:schemeClr val="tx1"/>
                </a:solidFill>
                <a:latin typeface="+mn-lt"/>
              </a:rPr>
              <a:t>Arquitetura</a:t>
            </a:r>
            <a:r>
              <a:rPr lang="en-US" b="1" i="0" dirty="0">
                <a:solidFill>
                  <a:schemeClr val="tx1"/>
                </a:solidFill>
                <a:latin typeface="+mn-lt"/>
              </a:rPr>
              <a:t> da Informação</a:t>
            </a:r>
          </a:p>
        </p:txBody>
      </p:sp>
    </p:spTree>
    <p:extLst>
      <p:ext uri="{BB962C8B-B14F-4D97-AF65-F5344CB8AC3E}">
        <p14:creationId xmlns:p14="http://schemas.microsoft.com/office/powerpoint/2010/main" val="243199235"/>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1">
            <a:extLst>
              <a:ext uri="{FF2B5EF4-FFF2-40B4-BE49-F238E27FC236}">
                <a16:creationId xmlns:a16="http://schemas.microsoft.com/office/drawing/2014/main" id="{A095742D-B101-48AA-8EA3-A116C3C70506}"/>
              </a:ext>
            </a:extLst>
          </p:cNvPr>
          <p:cNvPicPr>
            <a:picLocks noChangeAspect="1"/>
          </p:cNvPicPr>
          <p:nvPr/>
        </p:nvPicPr>
        <p:blipFill>
          <a:blip r:embed="rId3" cstate="print"/>
          <a:srcRect/>
          <a:stretch>
            <a:fillRect/>
          </a:stretch>
        </p:blipFill>
        <p:spPr bwMode="auto">
          <a:xfrm>
            <a:off x="2392716" y="1682148"/>
            <a:ext cx="5672423" cy="4248019"/>
          </a:xfrm>
          <a:prstGeom prst="rect">
            <a:avLst/>
          </a:prstGeom>
          <a:noFill/>
          <a:ln w="9525">
            <a:noFill/>
            <a:miter lim="800000"/>
            <a:headEnd/>
            <a:tailEnd/>
          </a:ln>
        </p:spPr>
      </p:pic>
      <p:sp>
        <p:nvSpPr>
          <p:cNvPr id="7" name="Rectangle 2">
            <a:extLst>
              <a:ext uri="{FF2B5EF4-FFF2-40B4-BE49-F238E27FC236}">
                <a16:creationId xmlns:a16="http://schemas.microsoft.com/office/drawing/2014/main" id="{AF7758E0-51FF-4FFF-A08F-1D8E0E07F96A}"/>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103741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EFA19A28-72D1-4019-B6F4-53F23293FA9C}"/>
              </a:ext>
            </a:extLst>
          </p:cNvPr>
          <p:cNvPicPr>
            <a:picLocks noChangeAspect="1"/>
          </p:cNvPicPr>
          <p:nvPr/>
        </p:nvPicPr>
        <p:blipFill>
          <a:blip r:embed="rId2"/>
          <a:stretch>
            <a:fillRect/>
          </a:stretch>
        </p:blipFill>
        <p:spPr>
          <a:xfrm>
            <a:off x="0" y="1463481"/>
            <a:ext cx="9144000" cy="4674956"/>
          </a:xfrm>
          <a:prstGeom prst="rect">
            <a:avLst/>
          </a:prstGeom>
        </p:spPr>
      </p:pic>
      <p:sp>
        <p:nvSpPr>
          <p:cNvPr id="5" name="Rectangle 2">
            <a:extLst>
              <a:ext uri="{FF2B5EF4-FFF2-40B4-BE49-F238E27FC236}">
                <a16:creationId xmlns:a16="http://schemas.microsoft.com/office/drawing/2014/main" id="{9F829E43-D5E0-4EFC-BC28-8C9E1A3F8F4A}"/>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2066712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172528" y="1095688"/>
            <a:ext cx="8424936" cy="4824536"/>
            <a:chOff x="1331640" y="836712"/>
            <a:chExt cx="8424936" cy="4824536"/>
          </a:xfrm>
          <a:solidFill>
            <a:schemeClr val="bg1"/>
          </a:solidFill>
        </p:grpSpPr>
        <p:pic>
          <p:nvPicPr>
            <p:cNvPr id="1026" name="Picture 2" descr="http://www.infoq.com/resource/news/2011/06/newsql/pt/resources/Figures-Aslett_web.jpg"/>
            <p:cNvPicPr>
              <a:picLocks noChangeAspect="1" noChangeArrowheads="1"/>
            </p:cNvPicPr>
            <p:nvPr/>
          </p:nvPicPr>
          <p:blipFill>
            <a:blip r:embed="rId2" cstate="print"/>
            <a:stretch>
              <a:fillRect/>
            </a:stretch>
          </p:blipFill>
          <p:spPr bwMode="auto">
            <a:xfrm>
              <a:off x="1662246" y="836712"/>
              <a:ext cx="8094330" cy="4752528"/>
            </a:xfrm>
            <a:prstGeom prst="rect">
              <a:avLst/>
            </a:prstGeom>
            <a:grpFill/>
            <a:ln>
              <a:noFill/>
            </a:ln>
          </p:spPr>
        </p:pic>
        <p:sp>
          <p:nvSpPr>
            <p:cNvPr id="10" name="Retângulo 9"/>
            <p:cNvSpPr/>
            <p:nvPr/>
          </p:nvSpPr>
          <p:spPr bwMode="auto">
            <a:xfrm>
              <a:off x="1331640" y="836712"/>
              <a:ext cx="1008112" cy="4824536"/>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Arial" pitchFamily="34" charset="0"/>
              </a:endParaRPr>
            </a:p>
          </p:txBody>
        </p:sp>
        <p:sp>
          <p:nvSpPr>
            <p:cNvPr id="11" name="Retângulo 10"/>
            <p:cNvSpPr/>
            <p:nvPr/>
          </p:nvSpPr>
          <p:spPr bwMode="auto">
            <a:xfrm>
              <a:off x="8460432" y="836712"/>
              <a:ext cx="1296144" cy="4752528"/>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pt-BR"/>
            </a:p>
          </p:txBody>
        </p:sp>
      </p:grpSp>
      <p:sp>
        <p:nvSpPr>
          <p:cNvPr id="5" name="Rectangle 2"/>
          <p:cNvSpPr txBox="1">
            <a:spLocks noChangeArrowheads="1"/>
          </p:cNvSpPr>
          <p:nvPr/>
        </p:nvSpPr>
        <p:spPr bwMode="auto">
          <a:xfrm>
            <a:off x="172528" y="114920"/>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a:lnSpc>
                <a:spcPct val="90000"/>
              </a:lnSpc>
              <a:spcBef>
                <a:spcPct val="0"/>
              </a:spcBef>
              <a:defRPr/>
            </a:pPr>
            <a:r>
              <a:rPr lang="pt-BR" sz="2800" b="1" dirty="0">
                <a:ea typeface="+mj-ea"/>
                <a:cs typeface="+mj-cs"/>
              </a:rPr>
              <a:t>Arquitetura de Dados</a:t>
            </a:r>
          </a:p>
        </p:txBody>
      </p:sp>
    </p:spTree>
    <p:extLst>
      <p:ext uri="{BB962C8B-B14F-4D97-AF65-F5344CB8AC3E}">
        <p14:creationId xmlns:p14="http://schemas.microsoft.com/office/powerpoint/2010/main" val="131706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47650" y="65201"/>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Dados</a:t>
            </a:r>
          </a:p>
        </p:txBody>
      </p:sp>
      <p:sp>
        <p:nvSpPr>
          <p:cNvPr id="7" name="Retângulo 6"/>
          <p:cNvSpPr/>
          <p:nvPr/>
        </p:nvSpPr>
        <p:spPr>
          <a:xfrm rot="16200000">
            <a:off x="-1173605" y="2351819"/>
            <a:ext cx="3635896" cy="461665"/>
          </a:xfrm>
          <a:prstGeom prst="rect">
            <a:avLst/>
          </a:prstGeom>
        </p:spPr>
        <p:txBody>
          <a:bodyPr wrap="square">
            <a:spAutoFit/>
          </a:bodyPr>
          <a:lstStyle/>
          <a:p>
            <a:r>
              <a:rPr lang="pt-BR" b="1" dirty="0">
                <a:solidFill>
                  <a:schemeClr val="bg2"/>
                </a:solidFill>
              </a:rPr>
              <a:t>Contexto </a:t>
            </a:r>
          </a:p>
        </p:txBody>
      </p:sp>
      <p:pic>
        <p:nvPicPr>
          <p:cNvPr id="2" name="Imagem 1">
            <a:extLst>
              <a:ext uri="{FF2B5EF4-FFF2-40B4-BE49-F238E27FC236}">
                <a16:creationId xmlns:a16="http://schemas.microsoft.com/office/drawing/2014/main" id="{B7B0EC60-C62C-4418-9FFF-D2606C483981}"/>
              </a:ext>
            </a:extLst>
          </p:cNvPr>
          <p:cNvPicPr>
            <a:picLocks noChangeAspect="1"/>
          </p:cNvPicPr>
          <p:nvPr/>
        </p:nvPicPr>
        <p:blipFill>
          <a:blip r:embed="rId2"/>
          <a:stretch>
            <a:fillRect/>
          </a:stretch>
        </p:blipFill>
        <p:spPr>
          <a:xfrm>
            <a:off x="247650" y="1245072"/>
            <a:ext cx="8572500" cy="4848225"/>
          </a:xfrm>
          <a:prstGeom prst="rect">
            <a:avLst/>
          </a:prstGeom>
        </p:spPr>
      </p:pic>
    </p:spTree>
    <p:extLst>
      <p:ext uri="{BB962C8B-B14F-4D97-AF65-F5344CB8AC3E}">
        <p14:creationId xmlns:p14="http://schemas.microsoft.com/office/powerpoint/2010/main" val="830396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5357818" y="1714488"/>
            <a:ext cx="3057762" cy="1077218"/>
          </a:xfrm>
          <a:prstGeom prst="rect">
            <a:avLst/>
          </a:prstGeom>
          <a:noFill/>
        </p:spPr>
        <p:txBody>
          <a:bodyPr wrap="square" rtlCol="0">
            <a:spAutoFit/>
          </a:bodyPr>
          <a:lstStyle/>
          <a:p>
            <a:r>
              <a:rPr lang="pt-BR" sz="1600" b="1" dirty="0">
                <a:solidFill>
                  <a:schemeClr val="tx2">
                    <a:lumMod val="75000"/>
                  </a:schemeClr>
                </a:solidFill>
              </a:rPr>
              <a:t>Bancos de dados </a:t>
            </a:r>
            <a:r>
              <a:rPr lang="pt-BR" sz="1600" b="1" dirty="0" err="1">
                <a:solidFill>
                  <a:schemeClr val="tx2">
                    <a:lumMod val="75000"/>
                  </a:schemeClr>
                </a:solidFill>
              </a:rPr>
              <a:t>NoSQL</a:t>
            </a:r>
            <a:r>
              <a:rPr lang="pt-BR" sz="1600" dirty="0">
                <a:solidFill>
                  <a:schemeClr val="tx2">
                    <a:lumMod val="75000"/>
                  </a:schemeClr>
                </a:solidFill>
              </a:rPr>
              <a:t>: projetados especialmente para arquiteturas distribuídas</a:t>
            </a:r>
          </a:p>
          <a:p>
            <a:endParaRPr lang="pt-BR" sz="1600" dirty="0">
              <a:solidFill>
                <a:schemeClr val="tx2">
                  <a:lumMod val="75000"/>
                </a:schemeClr>
              </a:solidFill>
            </a:endParaRPr>
          </a:p>
        </p:txBody>
      </p:sp>
      <p:sp>
        <p:nvSpPr>
          <p:cNvPr id="6" name="CaixaDeTexto 5"/>
          <p:cNvSpPr txBox="1"/>
          <p:nvPr/>
        </p:nvSpPr>
        <p:spPr>
          <a:xfrm>
            <a:off x="5868144" y="3643314"/>
            <a:ext cx="3275856" cy="1323439"/>
          </a:xfrm>
          <a:prstGeom prst="rect">
            <a:avLst/>
          </a:prstGeom>
          <a:noFill/>
        </p:spPr>
        <p:txBody>
          <a:bodyPr wrap="square" rtlCol="0">
            <a:spAutoFit/>
          </a:bodyPr>
          <a:lstStyle/>
          <a:p>
            <a:r>
              <a:rPr lang="pt-BR" sz="1600" b="1" dirty="0">
                <a:solidFill>
                  <a:schemeClr val="tx2">
                    <a:lumMod val="75000"/>
                  </a:schemeClr>
                </a:solidFill>
              </a:rPr>
              <a:t>Bancos de dados </a:t>
            </a:r>
            <a:r>
              <a:rPr lang="pt-BR" sz="1600" b="1" dirty="0" err="1">
                <a:solidFill>
                  <a:schemeClr val="tx2">
                    <a:lumMod val="75000"/>
                  </a:schemeClr>
                </a:solidFill>
              </a:rPr>
              <a:t>NewSQL</a:t>
            </a:r>
            <a:r>
              <a:rPr lang="pt-BR" sz="1600" dirty="0">
                <a:solidFill>
                  <a:schemeClr val="tx2">
                    <a:lumMod val="75000"/>
                  </a:schemeClr>
                </a:solidFill>
              </a:rPr>
              <a:t>: </a:t>
            </a:r>
          </a:p>
          <a:p>
            <a:r>
              <a:rPr lang="pt-BR" sz="1600" dirty="0">
                <a:solidFill>
                  <a:schemeClr val="tx2">
                    <a:lumMod val="75000"/>
                  </a:schemeClr>
                </a:solidFill>
              </a:rPr>
              <a:t>projetados para estender os benefícios do modelo relacional para arquiteturas distribuídas</a:t>
            </a:r>
          </a:p>
          <a:p>
            <a:endParaRPr lang="pt-BR" sz="1600" dirty="0">
              <a:solidFill>
                <a:schemeClr val="tx2">
                  <a:lumMod val="75000"/>
                </a:schemeClr>
              </a:solidFill>
            </a:endParaRPr>
          </a:p>
        </p:txBody>
      </p:sp>
      <p:sp>
        <p:nvSpPr>
          <p:cNvPr id="9" name="CaixaDeTexto 8"/>
          <p:cNvSpPr txBox="1"/>
          <p:nvPr/>
        </p:nvSpPr>
        <p:spPr>
          <a:xfrm>
            <a:off x="3071802" y="5000636"/>
            <a:ext cx="2807296" cy="1323439"/>
          </a:xfrm>
          <a:prstGeom prst="rect">
            <a:avLst/>
          </a:prstGeom>
          <a:noFill/>
        </p:spPr>
        <p:txBody>
          <a:bodyPr wrap="square" rtlCol="0">
            <a:spAutoFit/>
          </a:bodyPr>
          <a:lstStyle/>
          <a:p>
            <a:r>
              <a:rPr lang="pt-BR" sz="1600" b="1" dirty="0">
                <a:solidFill>
                  <a:schemeClr val="tx2">
                    <a:lumMod val="75000"/>
                  </a:schemeClr>
                </a:solidFill>
              </a:rPr>
              <a:t>Banco de Dados In memory </a:t>
            </a:r>
          </a:p>
          <a:p>
            <a:r>
              <a:rPr lang="pt-BR" sz="1600" dirty="0">
                <a:solidFill>
                  <a:schemeClr val="tx2">
                    <a:lumMod val="75000"/>
                  </a:schemeClr>
                </a:solidFill>
              </a:rPr>
              <a:t>projetados para armazenar dados em memória para desempenho máximo</a:t>
            </a:r>
          </a:p>
          <a:p>
            <a:endParaRPr lang="pt-BR" sz="1600" dirty="0">
              <a:solidFill>
                <a:schemeClr val="tx2">
                  <a:lumMod val="75000"/>
                </a:schemeClr>
              </a:solidFill>
            </a:endParaRPr>
          </a:p>
        </p:txBody>
      </p:sp>
      <p:sp>
        <p:nvSpPr>
          <p:cNvPr id="14" name="CaixaDeTexto 13"/>
          <p:cNvSpPr txBox="1"/>
          <p:nvPr/>
        </p:nvSpPr>
        <p:spPr>
          <a:xfrm>
            <a:off x="571472" y="1714488"/>
            <a:ext cx="3275856" cy="1077218"/>
          </a:xfrm>
          <a:prstGeom prst="rect">
            <a:avLst/>
          </a:prstGeom>
          <a:noFill/>
        </p:spPr>
        <p:txBody>
          <a:bodyPr wrap="square" rtlCol="0">
            <a:spAutoFit/>
          </a:bodyPr>
          <a:lstStyle/>
          <a:p>
            <a:r>
              <a:rPr lang="pt-BR" sz="1600" b="1" dirty="0">
                <a:solidFill>
                  <a:schemeClr val="tx2">
                    <a:lumMod val="75000"/>
                  </a:schemeClr>
                </a:solidFill>
              </a:rPr>
              <a:t>Bancos de dados Relacionais</a:t>
            </a:r>
            <a:r>
              <a:rPr lang="pt-BR" sz="1600" dirty="0">
                <a:solidFill>
                  <a:schemeClr val="tx2">
                    <a:lumMod val="75000"/>
                  </a:schemeClr>
                </a:solidFill>
              </a:rPr>
              <a:t>: implementados em linhas e colunas  e lógica relacional</a:t>
            </a:r>
          </a:p>
          <a:p>
            <a:endParaRPr lang="pt-BR" sz="1600" dirty="0">
              <a:solidFill>
                <a:schemeClr val="tx2">
                  <a:lumMod val="75000"/>
                </a:schemeClr>
              </a:solidFill>
            </a:endParaRPr>
          </a:p>
        </p:txBody>
      </p:sp>
      <p:sp>
        <p:nvSpPr>
          <p:cNvPr id="15" name="CaixaDeTexto 14"/>
          <p:cNvSpPr txBox="1"/>
          <p:nvPr/>
        </p:nvSpPr>
        <p:spPr>
          <a:xfrm>
            <a:off x="0" y="3571876"/>
            <a:ext cx="3275856" cy="1077218"/>
          </a:xfrm>
          <a:prstGeom prst="rect">
            <a:avLst/>
          </a:prstGeom>
          <a:noFill/>
        </p:spPr>
        <p:txBody>
          <a:bodyPr wrap="square" rtlCol="0">
            <a:spAutoFit/>
          </a:bodyPr>
          <a:lstStyle/>
          <a:p>
            <a:r>
              <a:rPr lang="pt-BR" sz="1600" b="1" dirty="0">
                <a:solidFill>
                  <a:schemeClr val="tx2">
                    <a:lumMod val="75000"/>
                  </a:schemeClr>
                </a:solidFill>
              </a:rPr>
              <a:t>Bancos de dados Analíticos</a:t>
            </a:r>
            <a:r>
              <a:rPr lang="pt-BR" sz="1600" dirty="0">
                <a:solidFill>
                  <a:schemeClr val="tx2">
                    <a:lumMod val="75000"/>
                  </a:schemeClr>
                </a:solidFill>
              </a:rPr>
              <a:t>: implementados em linhas e colunas  e lógica relacional</a:t>
            </a:r>
          </a:p>
          <a:p>
            <a:endParaRPr lang="pt-BR" sz="1600" dirty="0">
              <a:solidFill>
                <a:schemeClr val="tx2">
                  <a:lumMod val="75000"/>
                </a:schemeClr>
              </a:solidFill>
            </a:endParaRPr>
          </a:p>
        </p:txBody>
      </p:sp>
      <p:pic>
        <p:nvPicPr>
          <p:cNvPr id="16" name="Picture 6" descr="D:\strictly oracle\ALL_ICONS\cnt205032.gif"/>
          <p:cNvPicPr>
            <a:picLocks noChangeAspect="1" noChangeArrowheads="1"/>
          </p:cNvPicPr>
          <p:nvPr/>
        </p:nvPicPr>
        <p:blipFill>
          <a:blip r:embed="rId2" cstate="print"/>
          <a:srcRect/>
          <a:stretch>
            <a:fillRect/>
          </a:stretch>
        </p:blipFill>
        <p:spPr bwMode="auto">
          <a:xfrm>
            <a:off x="3571868" y="2428868"/>
            <a:ext cx="1524000" cy="1524000"/>
          </a:xfrm>
          <a:prstGeom prst="rect">
            <a:avLst/>
          </a:prstGeom>
          <a:noFill/>
          <a:ln w="9525">
            <a:noFill/>
            <a:miter lim="800000"/>
            <a:headEnd/>
            <a:tailEnd/>
          </a:ln>
        </p:spPr>
      </p:pic>
      <p:cxnSp>
        <p:nvCxnSpPr>
          <p:cNvPr id="19" name="Conector de seta reta 18"/>
          <p:cNvCxnSpPr>
            <a:cxnSpLocks/>
            <a:stCxn id="8" idx="1"/>
          </p:cNvCxnSpPr>
          <p:nvPr/>
        </p:nvCxnSpPr>
        <p:spPr bwMode="auto">
          <a:xfrm flipH="1">
            <a:off x="5000628" y="2253097"/>
            <a:ext cx="357190" cy="461522"/>
          </a:xfrm>
          <a:prstGeom prst="straightConnector1">
            <a:avLst/>
          </a:prstGeom>
          <a:solidFill>
            <a:schemeClr val="accent1"/>
          </a:solidFill>
          <a:ln w="76200" cap="flat" cmpd="sng" algn="ctr">
            <a:solidFill>
              <a:srgbClr val="00B0F0"/>
            </a:solidFill>
            <a:prstDash val="solid"/>
            <a:round/>
            <a:headEnd type="none" w="med" len="med"/>
            <a:tailEnd type="arrow"/>
          </a:ln>
          <a:effectLst/>
        </p:spPr>
      </p:cxnSp>
      <p:cxnSp>
        <p:nvCxnSpPr>
          <p:cNvPr id="20" name="Conector de seta reta 19"/>
          <p:cNvCxnSpPr/>
          <p:nvPr/>
        </p:nvCxnSpPr>
        <p:spPr bwMode="auto">
          <a:xfrm>
            <a:off x="3214679" y="2428867"/>
            <a:ext cx="500067" cy="357193"/>
          </a:xfrm>
          <a:prstGeom prst="straightConnector1">
            <a:avLst/>
          </a:prstGeom>
          <a:solidFill>
            <a:schemeClr val="accent1"/>
          </a:solidFill>
          <a:ln w="76200" cap="flat" cmpd="sng" algn="ctr">
            <a:solidFill>
              <a:srgbClr val="00B0F0"/>
            </a:solidFill>
            <a:prstDash val="solid"/>
            <a:round/>
            <a:headEnd type="none" w="med" len="med"/>
            <a:tailEnd type="arrow"/>
          </a:ln>
          <a:effectLst/>
        </p:spPr>
      </p:cxnSp>
      <p:cxnSp>
        <p:nvCxnSpPr>
          <p:cNvPr id="23" name="Conector de seta reta 22"/>
          <p:cNvCxnSpPr>
            <a:stCxn id="6" idx="1"/>
          </p:cNvCxnSpPr>
          <p:nvPr/>
        </p:nvCxnSpPr>
        <p:spPr bwMode="auto">
          <a:xfrm rot="10800000">
            <a:off x="4929190" y="3819086"/>
            <a:ext cx="938954" cy="485949"/>
          </a:xfrm>
          <a:prstGeom prst="straightConnector1">
            <a:avLst/>
          </a:prstGeom>
          <a:solidFill>
            <a:schemeClr val="accent1"/>
          </a:solidFill>
          <a:ln w="76200" cap="flat" cmpd="sng" algn="ctr">
            <a:solidFill>
              <a:srgbClr val="00B0F0"/>
            </a:solidFill>
            <a:prstDash val="solid"/>
            <a:round/>
            <a:headEnd type="none" w="med" len="med"/>
            <a:tailEnd type="arrow"/>
          </a:ln>
          <a:effectLst/>
        </p:spPr>
      </p:cxnSp>
      <p:cxnSp>
        <p:nvCxnSpPr>
          <p:cNvPr id="25" name="Conector de seta reta 24"/>
          <p:cNvCxnSpPr>
            <a:stCxn id="9" idx="0"/>
            <a:endCxn id="16" idx="2"/>
          </p:cNvCxnSpPr>
          <p:nvPr/>
        </p:nvCxnSpPr>
        <p:spPr bwMode="auto">
          <a:xfrm flipH="1" flipV="1">
            <a:off x="4333868" y="3952868"/>
            <a:ext cx="141582" cy="1047768"/>
          </a:xfrm>
          <a:prstGeom prst="straightConnector1">
            <a:avLst/>
          </a:prstGeom>
          <a:solidFill>
            <a:schemeClr val="accent1"/>
          </a:solidFill>
          <a:ln w="76200" cap="flat" cmpd="sng" algn="ctr">
            <a:solidFill>
              <a:srgbClr val="00B0F0"/>
            </a:solidFill>
            <a:prstDash val="solid"/>
            <a:round/>
            <a:headEnd type="none" w="med" len="med"/>
            <a:tailEnd type="arrow"/>
          </a:ln>
          <a:effectLst/>
        </p:spPr>
      </p:cxnSp>
      <p:cxnSp>
        <p:nvCxnSpPr>
          <p:cNvPr id="28" name="Conector de seta reta 27"/>
          <p:cNvCxnSpPr/>
          <p:nvPr/>
        </p:nvCxnSpPr>
        <p:spPr bwMode="auto">
          <a:xfrm flipV="1">
            <a:off x="2857488" y="3643314"/>
            <a:ext cx="785818" cy="214314"/>
          </a:xfrm>
          <a:prstGeom prst="straightConnector1">
            <a:avLst/>
          </a:prstGeom>
          <a:solidFill>
            <a:schemeClr val="accent1"/>
          </a:solidFill>
          <a:ln w="76200" cap="flat" cmpd="sng" algn="ctr">
            <a:solidFill>
              <a:srgbClr val="00B0F0"/>
            </a:solidFill>
            <a:prstDash val="solid"/>
            <a:round/>
            <a:headEnd type="none" w="med" len="med"/>
            <a:tailEnd type="arrow"/>
          </a:ln>
          <a:effectLst/>
        </p:spPr>
      </p:cxnSp>
      <p:sp>
        <p:nvSpPr>
          <p:cNvPr id="17" name="Rectangle 2">
            <a:extLst>
              <a:ext uri="{FF2B5EF4-FFF2-40B4-BE49-F238E27FC236}">
                <a16:creationId xmlns:a16="http://schemas.microsoft.com/office/drawing/2014/main" id="{33EFF8E7-7B46-4195-8EA3-C9414802B45E}"/>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3630158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1123A70-BF15-4EBE-A394-BF303558EE66}"/>
              </a:ext>
            </a:extLst>
          </p:cNvPr>
          <p:cNvPicPr>
            <a:picLocks noChangeAspect="1"/>
          </p:cNvPicPr>
          <p:nvPr/>
        </p:nvPicPr>
        <p:blipFill>
          <a:blip r:embed="rId2"/>
          <a:stretch>
            <a:fillRect/>
          </a:stretch>
        </p:blipFill>
        <p:spPr>
          <a:xfrm>
            <a:off x="1310879" y="1273517"/>
            <a:ext cx="6836175" cy="5083310"/>
          </a:xfrm>
          <a:prstGeom prst="rect">
            <a:avLst/>
          </a:prstGeom>
        </p:spPr>
      </p:pic>
      <p:sp>
        <p:nvSpPr>
          <p:cNvPr id="4" name="Rectangle 2">
            <a:extLst>
              <a:ext uri="{FF2B5EF4-FFF2-40B4-BE49-F238E27FC236}">
                <a16:creationId xmlns:a16="http://schemas.microsoft.com/office/drawing/2014/main" id="{16431B01-5BF6-4855-A00B-29BDF392E1B3}"/>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2973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descr="http://2.bp.blogspot.com/-xYNq-_ehme8/T-z188wzZ9I/AAAAAAAABaA/ZCAU9Kk9iTc/s400/database-application.jpg">
            <a:hlinkClick r:id="rId3"/>
          </p:cNvPr>
          <p:cNvPicPr>
            <a:picLocks noChangeAspect="1" noChangeArrowheads="1"/>
          </p:cNvPicPr>
          <p:nvPr/>
        </p:nvPicPr>
        <p:blipFill>
          <a:blip r:embed="rId4" cstate="print"/>
          <a:srcRect/>
          <a:stretch>
            <a:fillRect/>
          </a:stretch>
        </p:blipFill>
        <p:spPr bwMode="auto">
          <a:xfrm>
            <a:off x="1331640" y="4221088"/>
            <a:ext cx="3072341" cy="2304256"/>
          </a:xfrm>
          <a:prstGeom prst="rect">
            <a:avLst/>
          </a:prstGeom>
          <a:noFill/>
        </p:spPr>
      </p:pic>
      <p:sp>
        <p:nvSpPr>
          <p:cNvPr id="44034" name="Rectangle 2"/>
          <p:cNvSpPr>
            <a:spLocks noGrp="1" noChangeArrowheads="1"/>
          </p:cNvSpPr>
          <p:nvPr>
            <p:ph type="body" idx="1"/>
          </p:nvPr>
        </p:nvSpPr>
        <p:spPr>
          <a:xfrm>
            <a:off x="870828" y="1331271"/>
            <a:ext cx="7772400" cy="3535362"/>
          </a:xfrm>
        </p:spPr>
        <p:txBody>
          <a:bodyPr/>
          <a:lstStyle/>
          <a:p>
            <a:pPr eaLnBrk="1" hangingPunct="1">
              <a:lnSpc>
                <a:spcPct val="150000"/>
              </a:lnSpc>
            </a:pPr>
            <a:r>
              <a:rPr lang="pt-BR" sz="2000" b="0" i="0" dirty="0"/>
              <a:t>Sistema Gerenciador de Banco de Dados é um </a:t>
            </a:r>
            <a:r>
              <a:rPr lang="pt-BR" sz="2000" i="0" dirty="0"/>
              <a:t>grupo de programas </a:t>
            </a:r>
            <a:r>
              <a:rPr lang="pt-BR" sz="2000" b="0" i="0" dirty="0"/>
              <a:t>que permite aos usuários criar e manter um banco de dados</a:t>
            </a:r>
          </a:p>
          <a:p>
            <a:pPr eaLnBrk="1" hangingPunct="1">
              <a:lnSpc>
                <a:spcPct val="150000"/>
              </a:lnSpc>
            </a:pPr>
            <a:endParaRPr lang="pt-BR" sz="1800" b="0" i="0" dirty="0"/>
          </a:p>
          <a:p>
            <a:r>
              <a:rPr lang="pt-BR" sz="2000" b="0" i="0" dirty="0"/>
              <a:t>Software de propósito geral para  facilitar os processos de </a:t>
            </a:r>
          </a:p>
          <a:p>
            <a:pPr lvl="2" eaLnBrk="1" hangingPunct="1"/>
            <a:r>
              <a:rPr lang="pt-BR" sz="1400" b="0" i="0" dirty="0"/>
              <a:t>Definição </a:t>
            </a:r>
          </a:p>
          <a:p>
            <a:pPr lvl="2" eaLnBrk="1" hangingPunct="1"/>
            <a:r>
              <a:rPr lang="pt-BR" sz="1400" b="0" i="0" dirty="0"/>
              <a:t>Construção</a:t>
            </a:r>
          </a:p>
          <a:p>
            <a:pPr lvl="2" eaLnBrk="1" hangingPunct="1"/>
            <a:r>
              <a:rPr lang="pt-BR" sz="1400" b="0" i="0" dirty="0"/>
              <a:t>Manipulação</a:t>
            </a:r>
          </a:p>
          <a:p>
            <a:pPr lvl="2" eaLnBrk="1" hangingPunct="1"/>
            <a:r>
              <a:rPr lang="pt-BR" sz="1400" b="0" i="0" dirty="0"/>
              <a:t>Compartilhamento de dados entre vários usuários e aplicações</a:t>
            </a:r>
          </a:p>
          <a:p>
            <a:pPr lvl="1" eaLnBrk="1" hangingPunct="1"/>
            <a:endParaRPr lang="pt-BR" sz="1800" b="0" i="0" dirty="0"/>
          </a:p>
          <a:p>
            <a:pPr eaLnBrk="1" hangingPunct="1"/>
            <a:endParaRPr lang="pt-BR" sz="1800" b="0" i="0" dirty="0"/>
          </a:p>
          <a:p>
            <a:pPr eaLnBrk="1" hangingPunct="1"/>
            <a:endParaRPr lang="pt-BR" sz="1800" b="0" i="0" dirty="0"/>
          </a:p>
        </p:txBody>
      </p:sp>
      <p:sp>
        <p:nvSpPr>
          <p:cNvPr id="6" name="Retângulo 5"/>
          <p:cNvSpPr/>
          <p:nvPr/>
        </p:nvSpPr>
        <p:spPr>
          <a:xfrm>
            <a:off x="4788024" y="4497136"/>
            <a:ext cx="4572000" cy="1687129"/>
          </a:xfrm>
          <a:prstGeom prst="rect">
            <a:avLst/>
          </a:prstGeom>
        </p:spPr>
        <p:txBody>
          <a:bodyPr>
            <a:spAutoFit/>
          </a:bodyPr>
          <a:lstStyle/>
          <a:p>
            <a:pPr marL="685800" lvl="1" indent="-228600" eaLnBrk="1" hangingPunct="1">
              <a:lnSpc>
                <a:spcPct val="90000"/>
              </a:lnSpc>
              <a:spcBef>
                <a:spcPct val="30000"/>
              </a:spcBef>
              <a:buClr>
                <a:srgbClr val="000000"/>
              </a:buClr>
              <a:buFontTx/>
              <a:buChar char="–"/>
            </a:pPr>
            <a:r>
              <a:rPr lang="pt-BR" dirty="0"/>
              <a:t>Funções básicas</a:t>
            </a:r>
          </a:p>
          <a:p>
            <a:pPr marL="1143000" lvl="2" indent="-228600">
              <a:lnSpc>
                <a:spcPct val="90000"/>
              </a:lnSpc>
              <a:spcBef>
                <a:spcPts val="500"/>
              </a:spcBef>
              <a:buClr>
                <a:srgbClr val="000000"/>
              </a:buClr>
              <a:buFont typeface="Arial" panose="020B0604020202020204" pitchFamily="34" charset="0"/>
              <a:buChar char="•"/>
            </a:pPr>
            <a:r>
              <a:rPr lang="pt-BR" sz="1400" dirty="0"/>
              <a:t>Métodos de acesso</a:t>
            </a:r>
          </a:p>
          <a:p>
            <a:pPr marL="1143000" lvl="2" indent="-228600">
              <a:lnSpc>
                <a:spcPct val="90000"/>
              </a:lnSpc>
              <a:spcBef>
                <a:spcPts val="500"/>
              </a:spcBef>
              <a:buClr>
                <a:srgbClr val="000000"/>
              </a:buClr>
              <a:buFont typeface="Arial" panose="020B0604020202020204" pitchFamily="34" charset="0"/>
              <a:buChar char="•"/>
            </a:pPr>
            <a:r>
              <a:rPr lang="pt-BR" sz="1400" dirty="0"/>
              <a:t>Integridade Semântica</a:t>
            </a:r>
          </a:p>
          <a:p>
            <a:pPr marL="1143000" lvl="2" indent="-228600">
              <a:lnSpc>
                <a:spcPct val="90000"/>
              </a:lnSpc>
              <a:spcBef>
                <a:spcPts val="500"/>
              </a:spcBef>
              <a:buClr>
                <a:srgbClr val="000000"/>
              </a:buClr>
              <a:buFont typeface="Arial" panose="020B0604020202020204" pitchFamily="34" charset="0"/>
              <a:buChar char="•"/>
            </a:pPr>
            <a:r>
              <a:rPr lang="pt-BR" sz="1400" dirty="0"/>
              <a:t>Segurança</a:t>
            </a:r>
          </a:p>
          <a:p>
            <a:pPr marL="1143000" lvl="2" indent="-228600">
              <a:lnSpc>
                <a:spcPct val="90000"/>
              </a:lnSpc>
              <a:spcBef>
                <a:spcPts val="500"/>
              </a:spcBef>
              <a:buClr>
                <a:srgbClr val="000000"/>
              </a:buClr>
              <a:buFont typeface="Arial" panose="020B0604020202020204" pitchFamily="34" charset="0"/>
              <a:buChar char="•"/>
            </a:pPr>
            <a:r>
              <a:rPr lang="pt-BR" sz="1400" dirty="0"/>
              <a:t>Concorrência – múltiplas conexões</a:t>
            </a:r>
          </a:p>
          <a:p>
            <a:pPr marL="1143000" lvl="2" indent="-228600">
              <a:lnSpc>
                <a:spcPct val="90000"/>
              </a:lnSpc>
              <a:spcBef>
                <a:spcPts val="500"/>
              </a:spcBef>
              <a:buClr>
                <a:srgbClr val="000000"/>
              </a:buClr>
              <a:buFont typeface="Arial" panose="020B0604020202020204" pitchFamily="34" charset="0"/>
              <a:buChar char="•"/>
            </a:pPr>
            <a:r>
              <a:rPr lang="pt-BR" sz="1400" dirty="0"/>
              <a:t>Independência</a:t>
            </a:r>
          </a:p>
        </p:txBody>
      </p:sp>
      <p:sp>
        <p:nvSpPr>
          <p:cNvPr id="7" name="Rectangle 2">
            <a:extLst>
              <a:ext uri="{FF2B5EF4-FFF2-40B4-BE49-F238E27FC236}">
                <a16:creationId xmlns:a16="http://schemas.microsoft.com/office/drawing/2014/main" id="{DC61872D-1B4D-43A4-8158-2CDC3F34BF64}"/>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872708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6"/>
          <p:cNvSpPr>
            <a:spLocks noChangeArrowheads="1"/>
          </p:cNvSpPr>
          <p:nvPr/>
        </p:nvSpPr>
        <p:spPr bwMode="auto">
          <a:xfrm>
            <a:off x="611560" y="4972678"/>
            <a:ext cx="7416824" cy="1387922"/>
          </a:xfrm>
          <a:prstGeom prst="rect">
            <a:avLst/>
          </a:prstGeom>
          <a:solidFill>
            <a:schemeClr val="accent5">
              <a:lumMod val="20000"/>
              <a:lumOff val="80000"/>
            </a:schemeClr>
          </a:solidFill>
          <a:ln w="9525">
            <a:noFill/>
            <a:miter lim="800000"/>
            <a:headEnd/>
            <a:tailEnd/>
          </a:ln>
        </p:spPr>
        <p:txBody>
          <a:bodyPr wrap="none" anchor="t" anchorCtr="0"/>
          <a:lstStyle/>
          <a:p>
            <a:pPr algn="r"/>
            <a:r>
              <a:rPr lang="pt-BR" sz="1800" b="1" dirty="0">
                <a:solidFill>
                  <a:schemeClr val="tx1">
                    <a:lumMod val="85000"/>
                    <a:lumOff val="15000"/>
                  </a:schemeClr>
                </a:solidFill>
                <a:latin typeface="+mn-lt"/>
              </a:rPr>
              <a:t>BANCO DE DADOS</a:t>
            </a:r>
          </a:p>
        </p:txBody>
      </p:sp>
      <p:sp>
        <p:nvSpPr>
          <p:cNvPr id="7" name="Rectangle 2"/>
          <p:cNvSpPr>
            <a:spLocks noChangeArrowheads="1"/>
          </p:cNvSpPr>
          <p:nvPr/>
        </p:nvSpPr>
        <p:spPr bwMode="auto">
          <a:xfrm>
            <a:off x="539554" y="1526017"/>
            <a:ext cx="7416823" cy="457200"/>
          </a:xfrm>
          <a:prstGeom prst="rect">
            <a:avLst/>
          </a:prstGeom>
          <a:solidFill>
            <a:schemeClr val="bg1">
              <a:lumMod val="85000"/>
            </a:schemeClr>
          </a:solidFill>
          <a:ln w="9525" algn="ctr">
            <a:noFill/>
            <a:miter lim="800000"/>
            <a:headEnd/>
            <a:tailEnd/>
          </a:ln>
        </p:spPr>
        <p:txBody>
          <a:bodyPr wrap="none" anchor="ctr"/>
          <a:lstStyle/>
          <a:p>
            <a:pPr algn="ctr" eaLnBrk="1" hangingPunct="1"/>
            <a:r>
              <a:rPr lang="pt-BR" sz="1800" dirty="0">
                <a:solidFill>
                  <a:schemeClr val="tx1">
                    <a:lumMod val="85000"/>
                    <a:lumOff val="15000"/>
                  </a:schemeClr>
                </a:solidFill>
                <a:latin typeface="+mn-lt"/>
              </a:rPr>
              <a:t>Aplicações / Consultas </a:t>
            </a:r>
          </a:p>
        </p:txBody>
      </p:sp>
      <p:sp>
        <p:nvSpPr>
          <p:cNvPr id="8" name="Text Box 3"/>
          <p:cNvSpPr txBox="1">
            <a:spLocks noChangeArrowheads="1"/>
          </p:cNvSpPr>
          <p:nvPr/>
        </p:nvSpPr>
        <p:spPr bwMode="auto">
          <a:xfrm>
            <a:off x="539552" y="940230"/>
            <a:ext cx="7416824" cy="369332"/>
          </a:xfrm>
          <a:prstGeom prst="rect">
            <a:avLst/>
          </a:prstGeom>
          <a:solidFill>
            <a:schemeClr val="accent2">
              <a:lumMod val="20000"/>
              <a:lumOff val="80000"/>
            </a:schemeClr>
          </a:solidFill>
          <a:ln w="9525">
            <a:noFill/>
            <a:miter lim="800000"/>
            <a:headEnd/>
            <a:tailEnd/>
          </a:ln>
        </p:spPr>
        <p:txBody>
          <a:bodyPr wrap="square">
            <a:spAutoFit/>
          </a:bodyPr>
          <a:lstStyle/>
          <a:p>
            <a:pPr algn="ctr" eaLnBrk="1" hangingPunct="1"/>
            <a:r>
              <a:rPr lang="pt-BR" sz="1800" dirty="0">
                <a:solidFill>
                  <a:schemeClr val="tx1">
                    <a:lumMod val="85000"/>
                    <a:lumOff val="15000"/>
                  </a:schemeClr>
                </a:solidFill>
                <a:latin typeface="+mn-lt"/>
              </a:rPr>
              <a:t>Usuários / desenvolvedores / </a:t>
            </a:r>
            <a:r>
              <a:rPr lang="pt-BR" sz="1800" dirty="0" err="1">
                <a:solidFill>
                  <a:schemeClr val="tx1">
                    <a:lumMod val="85000"/>
                    <a:lumOff val="15000"/>
                  </a:schemeClr>
                </a:solidFill>
                <a:latin typeface="+mn-lt"/>
              </a:rPr>
              <a:t>dbas</a:t>
            </a:r>
            <a:endParaRPr lang="pt-BR" sz="1800" dirty="0">
              <a:solidFill>
                <a:schemeClr val="tx1">
                  <a:lumMod val="85000"/>
                  <a:lumOff val="15000"/>
                </a:schemeClr>
              </a:solidFill>
              <a:latin typeface="+mn-lt"/>
            </a:endParaRPr>
          </a:p>
        </p:txBody>
      </p:sp>
      <p:sp>
        <p:nvSpPr>
          <p:cNvPr id="9" name="Line 4"/>
          <p:cNvSpPr>
            <a:spLocks noChangeShapeType="1"/>
          </p:cNvSpPr>
          <p:nvPr/>
        </p:nvSpPr>
        <p:spPr bwMode="auto">
          <a:xfrm>
            <a:off x="4205114" y="1297417"/>
            <a:ext cx="0" cy="228600"/>
          </a:xfrm>
          <a:prstGeom prst="line">
            <a:avLst/>
          </a:prstGeom>
          <a:noFill/>
          <a:ln w="28575">
            <a:solidFill>
              <a:srgbClr val="00B050"/>
            </a:solidFill>
            <a:round/>
            <a:headEnd/>
            <a:tailEnd type="triangle" w="med" len="med"/>
          </a:ln>
        </p:spPr>
        <p:txBody>
          <a:bodyPr/>
          <a:lstStyle/>
          <a:p>
            <a:endParaRPr lang="pt-BR">
              <a:latin typeface="+mn-lt"/>
            </a:endParaRPr>
          </a:p>
        </p:txBody>
      </p:sp>
      <p:sp>
        <p:nvSpPr>
          <p:cNvPr id="10" name="Rectangle 6"/>
          <p:cNvSpPr>
            <a:spLocks noChangeArrowheads="1"/>
          </p:cNvSpPr>
          <p:nvPr/>
        </p:nvSpPr>
        <p:spPr bwMode="auto">
          <a:xfrm>
            <a:off x="564976" y="2191180"/>
            <a:ext cx="7391400" cy="2514600"/>
          </a:xfrm>
          <a:prstGeom prst="rect">
            <a:avLst/>
          </a:prstGeom>
          <a:solidFill>
            <a:schemeClr val="accent5">
              <a:lumMod val="20000"/>
              <a:lumOff val="80000"/>
            </a:schemeClr>
          </a:solidFill>
          <a:ln w="9525">
            <a:noFill/>
            <a:miter lim="800000"/>
            <a:headEnd/>
            <a:tailEnd/>
          </a:ln>
        </p:spPr>
        <p:txBody>
          <a:bodyPr wrap="none" anchor="ctr"/>
          <a:lstStyle/>
          <a:p>
            <a:endParaRPr lang="pt-BR">
              <a:solidFill>
                <a:schemeClr val="tx1">
                  <a:lumMod val="85000"/>
                  <a:lumOff val="15000"/>
                </a:schemeClr>
              </a:solidFill>
              <a:latin typeface="+mn-lt"/>
            </a:endParaRPr>
          </a:p>
        </p:txBody>
      </p:sp>
      <p:sp>
        <p:nvSpPr>
          <p:cNvPr id="11" name="Line 7"/>
          <p:cNvSpPr>
            <a:spLocks noChangeShapeType="1"/>
          </p:cNvSpPr>
          <p:nvPr/>
        </p:nvSpPr>
        <p:spPr bwMode="auto">
          <a:xfrm>
            <a:off x="4211960" y="1948343"/>
            <a:ext cx="2232" cy="225772"/>
          </a:xfrm>
          <a:prstGeom prst="line">
            <a:avLst/>
          </a:prstGeom>
          <a:noFill/>
          <a:ln w="28575">
            <a:solidFill>
              <a:srgbClr val="00B050"/>
            </a:solidFill>
            <a:round/>
            <a:headEnd/>
            <a:tailEnd type="triangle" w="med" len="med"/>
          </a:ln>
        </p:spPr>
        <p:txBody>
          <a:bodyPr/>
          <a:lstStyle/>
          <a:p>
            <a:endParaRPr lang="pt-BR">
              <a:solidFill>
                <a:schemeClr val="tx1">
                  <a:lumMod val="85000"/>
                  <a:lumOff val="15000"/>
                </a:schemeClr>
              </a:solidFill>
              <a:latin typeface="+mn-lt"/>
            </a:endParaRPr>
          </a:p>
        </p:txBody>
      </p:sp>
      <p:sp>
        <p:nvSpPr>
          <p:cNvPr id="12" name="Rectangle 8"/>
          <p:cNvSpPr>
            <a:spLocks noChangeArrowheads="1"/>
          </p:cNvSpPr>
          <p:nvPr/>
        </p:nvSpPr>
        <p:spPr bwMode="auto">
          <a:xfrm>
            <a:off x="1693691" y="2390138"/>
            <a:ext cx="2831727" cy="1512168"/>
          </a:xfrm>
          <a:prstGeom prst="rect">
            <a:avLst/>
          </a:prstGeom>
          <a:solidFill>
            <a:srgbClr val="CCFFCC"/>
          </a:solidFill>
          <a:ln w="9525" algn="ctr">
            <a:solidFill>
              <a:schemeClr val="accent1"/>
            </a:solidFill>
            <a:miter lim="800000"/>
            <a:headEnd/>
            <a:tailEnd/>
          </a:ln>
        </p:spPr>
        <p:txBody>
          <a:bodyPr wrap="none" anchor="t" anchorCtr="0"/>
          <a:lstStyle/>
          <a:p>
            <a:pPr algn="ctr" eaLnBrk="1" hangingPunct="1"/>
            <a:r>
              <a:rPr lang="pt-BR" sz="1600" b="1" dirty="0">
                <a:solidFill>
                  <a:schemeClr val="tx1">
                    <a:lumMod val="85000"/>
                    <a:lumOff val="15000"/>
                  </a:schemeClr>
                </a:solidFill>
                <a:latin typeface="+mn-lt"/>
              </a:rPr>
              <a:t>Processamento de consultas</a:t>
            </a:r>
          </a:p>
          <a:p>
            <a:pPr marL="182563" indent="-182563" eaLnBrk="1" hangingPunct="1">
              <a:buFont typeface="Wingdings" pitchFamily="2" charset="2"/>
              <a:buChar char="§"/>
            </a:pPr>
            <a:endParaRPr lang="pt-BR" sz="1600" dirty="0">
              <a:solidFill>
                <a:schemeClr val="tx1">
                  <a:lumMod val="85000"/>
                  <a:lumOff val="15000"/>
                </a:schemeClr>
              </a:solidFill>
              <a:latin typeface="+mn-lt"/>
            </a:endParaRPr>
          </a:p>
        </p:txBody>
      </p:sp>
      <p:sp>
        <p:nvSpPr>
          <p:cNvPr id="13" name="Rectangle 9"/>
          <p:cNvSpPr>
            <a:spLocks noChangeArrowheads="1"/>
          </p:cNvSpPr>
          <p:nvPr/>
        </p:nvSpPr>
        <p:spPr bwMode="auto">
          <a:xfrm>
            <a:off x="1693690" y="4088986"/>
            <a:ext cx="5904879" cy="533400"/>
          </a:xfrm>
          <a:prstGeom prst="rect">
            <a:avLst/>
          </a:prstGeom>
          <a:solidFill>
            <a:srgbClr val="CCFFCC"/>
          </a:solidFill>
          <a:ln w="9525" algn="ctr">
            <a:solidFill>
              <a:schemeClr val="accent1"/>
            </a:solidFill>
            <a:miter lim="800000"/>
            <a:headEnd/>
            <a:tailEnd/>
          </a:ln>
        </p:spPr>
        <p:txBody>
          <a:bodyPr wrap="none" anchor="ctr"/>
          <a:lstStyle/>
          <a:p>
            <a:pPr algn="ctr" eaLnBrk="1" hangingPunct="1"/>
            <a:r>
              <a:rPr lang="pt-BR" sz="1600" b="1" dirty="0">
                <a:solidFill>
                  <a:schemeClr val="tx1">
                    <a:lumMod val="85000"/>
                    <a:lumOff val="15000"/>
                  </a:schemeClr>
                </a:solidFill>
                <a:latin typeface="+mn-lt"/>
              </a:rPr>
              <a:t>Armazenamento em disco</a:t>
            </a:r>
          </a:p>
        </p:txBody>
      </p:sp>
      <p:sp>
        <p:nvSpPr>
          <p:cNvPr id="15" name="AutoShape 11"/>
          <p:cNvSpPr>
            <a:spLocks noChangeArrowheads="1"/>
          </p:cNvSpPr>
          <p:nvPr/>
        </p:nvSpPr>
        <p:spPr bwMode="auto">
          <a:xfrm>
            <a:off x="781968" y="5256568"/>
            <a:ext cx="1701800" cy="1084262"/>
          </a:xfrm>
          <a:prstGeom prst="can">
            <a:avLst>
              <a:gd name="adj" fmla="val 25000"/>
            </a:avLst>
          </a:prstGeom>
          <a:solidFill>
            <a:srgbClr val="FFCC99"/>
          </a:solidFill>
          <a:ln w="9525">
            <a:solidFill>
              <a:schemeClr val="accent1"/>
            </a:solidFill>
            <a:round/>
            <a:headEnd/>
            <a:tailEnd/>
          </a:ln>
        </p:spPr>
        <p:txBody>
          <a:bodyPr wrap="none" anchor="ctr"/>
          <a:lstStyle/>
          <a:p>
            <a:pPr algn="ctr" eaLnBrk="1" hangingPunct="1"/>
            <a:r>
              <a:rPr lang="pt-BR" sz="1400" dirty="0">
                <a:solidFill>
                  <a:schemeClr val="tx1">
                    <a:lumMod val="85000"/>
                    <a:lumOff val="15000"/>
                  </a:schemeClr>
                </a:solidFill>
                <a:latin typeface="+mn-lt"/>
              </a:rPr>
              <a:t>Dicionário de dados</a:t>
            </a:r>
          </a:p>
          <a:p>
            <a:pPr algn="ctr" eaLnBrk="1" hangingPunct="1"/>
            <a:r>
              <a:rPr lang="pt-BR" sz="1400" dirty="0">
                <a:solidFill>
                  <a:schemeClr val="tx1">
                    <a:lumMod val="85000"/>
                    <a:lumOff val="15000"/>
                  </a:schemeClr>
                </a:solidFill>
                <a:latin typeface="+mn-lt"/>
              </a:rPr>
              <a:t>(metadados</a:t>
            </a:r>
            <a:r>
              <a:rPr lang="pt-BR" sz="1200" dirty="0">
                <a:solidFill>
                  <a:schemeClr val="tx1">
                    <a:lumMod val="85000"/>
                    <a:lumOff val="15000"/>
                  </a:schemeClr>
                </a:solidFill>
                <a:latin typeface="+mn-lt"/>
              </a:rPr>
              <a:t>)</a:t>
            </a:r>
          </a:p>
        </p:txBody>
      </p:sp>
      <p:sp>
        <p:nvSpPr>
          <p:cNvPr id="20" name="Text Box 15"/>
          <p:cNvSpPr txBox="1">
            <a:spLocks noChangeArrowheads="1"/>
          </p:cNvSpPr>
          <p:nvPr/>
        </p:nvSpPr>
        <p:spPr bwMode="auto">
          <a:xfrm>
            <a:off x="625303" y="2307067"/>
            <a:ext cx="716863" cy="369332"/>
          </a:xfrm>
          <a:prstGeom prst="rect">
            <a:avLst/>
          </a:prstGeom>
          <a:noFill/>
          <a:ln w="9525">
            <a:noFill/>
            <a:miter lim="800000"/>
            <a:headEnd/>
            <a:tailEnd/>
          </a:ln>
        </p:spPr>
        <p:txBody>
          <a:bodyPr wrap="none">
            <a:spAutoFit/>
          </a:bodyPr>
          <a:lstStyle/>
          <a:p>
            <a:pPr eaLnBrk="1" hangingPunct="1"/>
            <a:r>
              <a:rPr lang="pt-BR" sz="1800" b="1" dirty="0">
                <a:solidFill>
                  <a:schemeClr val="tx1">
                    <a:lumMod val="85000"/>
                    <a:lumOff val="15000"/>
                  </a:schemeClr>
                </a:solidFill>
                <a:latin typeface="+mn-lt"/>
              </a:rPr>
              <a:t>SGBD</a:t>
            </a:r>
          </a:p>
        </p:txBody>
      </p:sp>
      <p:sp>
        <p:nvSpPr>
          <p:cNvPr id="24" name="Rectangle 8"/>
          <p:cNvSpPr>
            <a:spLocks noChangeArrowheads="1"/>
          </p:cNvSpPr>
          <p:nvPr/>
        </p:nvSpPr>
        <p:spPr bwMode="auto">
          <a:xfrm>
            <a:off x="4646242" y="2390138"/>
            <a:ext cx="2952328" cy="1512168"/>
          </a:xfrm>
          <a:prstGeom prst="rect">
            <a:avLst/>
          </a:prstGeom>
          <a:solidFill>
            <a:srgbClr val="CCFFCC"/>
          </a:solidFill>
          <a:ln w="9525" algn="ctr">
            <a:solidFill>
              <a:schemeClr val="accent1"/>
            </a:solidFill>
            <a:miter lim="800000"/>
            <a:headEnd/>
            <a:tailEnd/>
          </a:ln>
        </p:spPr>
        <p:txBody>
          <a:bodyPr wrap="none" anchor="t" anchorCtr="0"/>
          <a:lstStyle/>
          <a:p>
            <a:pPr algn="ctr" eaLnBrk="1" hangingPunct="1"/>
            <a:r>
              <a:rPr lang="pt-BR" sz="1600" b="1" dirty="0">
                <a:solidFill>
                  <a:schemeClr val="tx1">
                    <a:lumMod val="85000"/>
                    <a:lumOff val="15000"/>
                  </a:schemeClr>
                </a:solidFill>
                <a:latin typeface="+mn-lt"/>
              </a:rPr>
              <a:t>Gerenciador de memória</a:t>
            </a:r>
          </a:p>
        </p:txBody>
      </p:sp>
      <p:sp>
        <p:nvSpPr>
          <p:cNvPr id="25" name="Text Box 26"/>
          <p:cNvSpPr txBox="1">
            <a:spLocks noChangeArrowheads="1"/>
          </p:cNvSpPr>
          <p:nvPr/>
        </p:nvSpPr>
        <p:spPr bwMode="auto">
          <a:xfrm>
            <a:off x="4851895" y="3015216"/>
            <a:ext cx="1195840" cy="523220"/>
          </a:xfrm>
          <a:prstGeom prst="rect">
            <a:avLst/>
          </a:prstGeom>
          <a:noFill/>
          <a:ln w="9525">
            <a:solidFill>
              <a:schemeClr val="accent1"/>
            </a:solidFill>
            <a:miter lim="800000"/>
            <a:headEnd/>
            <a:tailEnd/>
          </a:ln>
        </p:spPr>
        <p:txBody>
          <a:bodyPr wrap="none">
            <a:spAutoFit/>
          </a:bodyPr>
          <a:lstStyle/>
          <a:p>
            <a:pPr eaLnBrk="1" hangingPunct="1"/>
            <a:r>
              <a:rPr lang="pt-BR" sz="1400" dirty="0">
                <a:solidFill>
                  <a:schemeClr val="tx1">
                    <a:lumMod val="85000"/>
                    <a:lumOff val="15000"/>
                  </a:schemeClr>
                </a:solidFill>
                <a:latin typeface="+mn-lt"/>
              </a:rPr>
              <a:t>Gerenciador</a:t>
            </a:r>
          </a:p>
          <a:p>
            <a:pPr eaLnBrk="1" hangingPunct="1"/>
            <a:r>
              <a:rPr lang="pt-BR" sz="1400" dirty="0">
                <a:solidFill>
                  <a:schemeClr val="tx1">
                    <a:lumMod val="85000"/>
                    <a:lumOff val="15000"/>
                  </a:schemeClr>
                </a:solidFill>
                <a:latin typeface="+mn-lt"/>
              </a:rPr>
              <a:t>de transações</a:t>
            </a:r>
          </a:p>
        </p:txBody>
      </p:sp>
      <p:sp>
        <p:nvSpPr>
          <p:cNvPr id="26" name="Text Box 27"/>
          <p:cNvSpPr txBox="1">
            <a:spLocks noChangeArrowheads="1"/>
          </p:cNvSpPr>
          <p:nvPr/>
        </p:nvSpPr>
        <p:spPr bwMode="auto">
          <a:xfrm>
            <a:off x="6308947" y="3015216"/>
            <a:ext cx="1128066" cy="523220"/>
          </a:xfrm>
          <a:prstGeom prst="rect">
            <a:avLst/>
          </a:prstGeom>
          <a:noFill/>
          <a:ln w="9525">
            <a:solidFill>
              <a:schemeClr val="accent1"/>
            </a:solidFill>
            <a:miter lim="800000"/>
            <a:headEnd/>
            <a:tailEnd/>
          </a:ln>
        </p:spPr>
        <p:txBody>
          <a:bodyPr wrap="none">
            <a:spAutoFit/>
          </a:bodyPr>
          <a:lstStyle/>
          <a:p>
            <a:pPr eaLnBrk="1" hangingPunct="1"/>
            <a:r>
              <a:rPr lang="pt-BR" sz="1400" dirty="0">
                <a:solidFill>
                  <a:schemeClr val="tx1">
                    <a:lumMod val="85000"/>
                    <a:lumOff val="15000"/>
                  </a:schemeClr>
                </a:solidFill>
                <a:latin typeface="+mn-lt"/>
              </a:rPr>
              <a:t>Gerenciador </a:t>
            </a:r>
          </a:p>
          <a:p>
            <a:pPr eaLnBrk="1" hangingPunct="1"/>
            <a:r>
              <a:rPr lang="pt-BR" sz="1400" dirty="0">
                <a:solidFill>
                  <a:schemeClr val="tx1">
                    <a:lumMod val="85000"/>
                    <a:lumOff val="15000"/>
                  </a:schemeClr>
                </a:solidFill>
                <a:latin typeface="+mn-lt"/>
              </a:rPr>
              <a:t>de buffer</a:t>
            </a:r>
          </a:p>
        </p:txBody>
      </p:sp>
      <p:sp>
        <p:nvSpPr>
          <p:cNvPr id="32" name="AutoShape 5"/>
          <p:cNvSpPr>
            <a:spLocks noChangeArrowheads="1"/>
          </p:cNvSpPr>
          <p:nvPr/>
        </p:nvSpPr>
        <p:spPr bwMode="auto">
          <a:xfrm>
            <a:off x="2627784" y="5188702"/>
            <a:ext cx="3456706" cy="1152128"/>
          </a:xfrm>
          <a:prstGeom prst="flowChartMagneticDisk">
            <a:avLst/>
          </a:prstGeom>
          <a:solidFill>
            <a:srgbClr val="FFCC99"/>
          </a:solidFill>
          <a:ln w="9525">
            <a:solidFill>
              <a:schemeClr val="accent1"/>
            </a:solidFill>
            <a:round/>
            <a:headEnd/>
            <a:tailEnd/>
          </a:ln>
        </p:spPr>
        <p:txBody>
          <a:bodyPr wrap="none" anchor="ctr"/>
          <a:lstStyle/>
          <a:p>
            <a:pPr algn="ctr" eaLnBrk="1" hangingPunct="1"/>
            <a:endParaRPr lang="pt-PT" sz="1800">
              <a:solidFill>
                <a:schemeClr val="bg2"/>
              </a:solidFill>
              <a:latin typeface="+mn-lt"/>
            </a:endParaRPr>
          </a:p>
        </p:txBody>
      </p:sp>
      <p:sp>
        <p:nvSpPr>
          <p:cNvPr id="34" name="Text Box 47"/>
          <p:cNvSpPr txBox="1">
            <a:spLocks noChangeArrowheads="1"/>
          </p:cNvSpPr>
          <p:nvPr/>
        </p:nvSpPr>
        <p:spPr bwMode="auto">
          <a:xfrm>
            <a:off x="4192713" y="5855427"/>
            <a:ext cx="696024" cy="307777"/>
          </a:xfrm>
          <a:prstGeom prst="rect">
            <a:avLst/>
          </a:prstGeom>
          <a:noFill/>
          <a:ln w="9525">
            <a:noFill/>
            <a:miter lim="800000"/>
            <a:headEnd/>
            <a:tailEnd/>
          </a:ln>
        </p:spPr>
        <p:txBody>
          <a:bodyPr wrap="none">
            <a:spAutoFit/>
          </a:bodyPr>
          <a:lstStyle/>
          <a:p>
            <a:pPr eaLnBrk="1" hangingPunct="1"/>
            <a:r>
              <a:rPr lang="pt-BR" sz="1400" dirty="0">
                <a:solidFill>
                  <a:schemeClr val="tx1">
                    <a:lumMod val="85000"/>
                    <a:lumOff val="15000"/>
                  </a:schemeClr>
                </a:solidFill>
                <a:latin typeface="+mn-lt"/>
              </a:rPr>
              <a:t>Índices</a:t>
            </a:r>
          </a:p>
        </p:txBody>
      </p:sp>
      <p:sp>
        <p:nvSpPr>
          <p:cNvPr id="35" name="Text Box 48"/>
          <p:cNvSpPr txBox="1">
            <a:spLocks noChangeArrowheads="1"/>
          </p:cNvSpPr>
          <p:nvPr/>
        </p:nvSpPr>
        <p:spPr bwMode="auto">
          <a:xfrm>
            <a:off x="2843808" y="5673594"/>
            <a:ext cx="1049390" cy="523220"/>
          </a:xfrm>
          <a:prstGeom prst="rect">
            <a:avLst/>
          </a:prstGeom>
          <a:noFill/>
          <a:ln w="9525">
            <a:noFill/>
            <a:miter lim="800000"/>
            <a:headEnd/>
            <a:tailEnd/>
          </a:ln>
        </p:spPr>
        <p:txBody>
          <a:bodyPr wrap="none">
            <a:spAutoFit/>
          </a:bodyPr>
          <a:lstStyle/>
          <a:p>
            <a:pPr eaLnBrk="1" hangingPunct="1"/>
            <a:r>
              <a:rPr lang="pt-BR" sz="1400" dirty="0">
                <a:solidFill>
                  <a:schemeClr val="tx1">
                    <a:lumMod val="85000"/>
                    <a:lumOff val="15000"/>
                  </a:schemeClr>
                </a:solidFill>
                <a:latin typeface="+mn-lt"/>
              </a:rPr>
              <a:t>Arquivos de</a:t>
            </a:r>
          </a:p>
          <a:p>
            <a:pPr eaLnBrk="1" hangingPunct="1"/>
            <a:r>
              <a:rPr lang="pt-BR" sz="1400" dirty="0">
                <a:solidFill>
                  <a:schemeClr val="tx1">
                    <a:lumMod val="85000"/>
                    <a:lumOff val="15000"/>
                  </a:schemeClr>
                </a:solidFill>
                <a:latin typeface="+mn-lt"/>
              </a:rPr>
              <a:t> dados</a:t>
            </a:r>
          </a:p>
        </p:txBody>
      </p:sp>
      <p:sp>
        <p:nvSpPr>
          <p:cNvPr id="36" name="Text Box 49"/>
          <p:cNvSpPr txBox="1">
            <a:spLocks noChangeArrowheads="1"/>
          </p:cNvSpPr>
          <p:nvPr/>
        </p:nvSpPr>
        <p:spPr bwMode="auto">
          <a:xfrm>
            <a:off x="5004050" y="5673594"/>
            <a:ext cx="999313" cy="523220"/>
          </a:xfrm>
          <a:prstGeom prst="rect">
            <a:avLst/>
          </a:prstGeom>
          <a:noFill/>
          <a:ln w="9525">
            <a:noFill/>
            <a:miter lim="800000"/>
            <a:headEnd/>
            <a:tailEnd/>
          </a:ln>
        </p:spPr>
        <p:txBody>
          <a:bodyPr wrap="none">
            <a:spAutoFit/>
          </a:bodyPr>
          <a:lstStyle/>
          <a:p>
            <a:pPr eaLnBrk="1" hangingPunct="1"/>
            <a:r>
              <a:rPr lang="pt-BR" sz="1400" dirty="0">
                <a:solidFill>
                  <a:schemeClr val="tx1">
                    <a:lumMod val="85000"/>
                    <a:lumOff val="15000"/>
                  </a:schemeClr>
                </a:solidFill>
                <a:latin typeface="+mn-lt"/>
              </a:rPr>
              <a:t>Dados </a:t>
            </a:r>
          </a:p>
          <a:p>
            <a:pPr eaLnBrk="1" hangingPunct="1"/>
            <a:r>
              <a:rPr lang="pt-BR" sz="1400" dirty="0">
                <a:solidFill>
                  <a:schemeClr val="tx1">
                    <a:lumMod val="85000"/>
                    <a:lumOff val="15000"/>
                  </a:schemeClr>
                </a:solidFill>
                <a:latin typeface="+mn-lt"/>
              </a:rPr>
              <a:t>estatísticos</a:t>
            </a:r>
          </a:p>
        </p:txBody>
      </p:sp>
      <p:sp>
        <p:nvSpPr>
          <p:cNvPr id="42" name="Fluxograma: Vários documentos 41"/>
          <p:cNvSpPr/>
          <p:nvPr/>
        </p:nvSpPr>
        <p:spPr bwMode="auto">
          <a:xfrm>
            <a:off x="6732240" y="5404726"/>
            <a:ext cx="1080120" cy="720080"/>
          </a:xfrm>
          <a:prstGeom prst="flowChartMultidocument">
            <a:avLst/>
          </a:prstGeom>
          <a:solidFill>
            <a:srgbClr val="FFCC99"/>
          </a:solidFill>
          <a:ln w="9525">
            <a:solidFill>
              <a:schemeClr val="accent1"/>
            </a:solidFill>
            <a:round/>
            <a:headEnd/>
            <a:tailEnd/>
          </a:ln>
        </p:spPr>
        <p:txBody>
          <a:bodyPr wrap="none" anchor="ctr"/>
          <a:lstStyle/>
          <a:p>
            <a:pPr marL="0" marR="0" indent="0" algn="ctr" defTabSz="914400" eaLnBrk="1" latinLnBrk="0" hangingPunct="1">
              <a:lnSpc>
                <a:spcPct val="100000"/>
              </a:lnSpc>
              <a:buClrTx/>
              <a:buSzTx/>
              <a:buFontTx/>
              <a:buNone/>
              <a:tabLst/>
            </a:pPr>
            <a:r>
              <a:rPr lang="pt-BR" sz="1800" dirty="0" err="1">
                <a:solidFill>
                  <a:schemeClr val="tx1">
                    <a:lumMod val="85000"/>
                    <a:lumOff val="15000"/>
                  </a:schemeClr>
                </a:solidFill>
                <a:latin typeface="+mn-lt"/>
              </a:rPr>
              <a:t>Logs</a:t>
            </a:r>
            <a:endParaRPr lang="pt-BR" sz="1800" dirty="0">
              <a:solidFill>
                <a:schemeClr val="tx1">
                  <a:lumMod val="85000"/>
                  <a:lumOff val="15000"/>
                </a:schemeClr>
              </a:solidFill>
              <a:latin typeface="+mn-lt"/>
            </a:endParaRPr>
          </a:p>
        </p:txBody>
      </p:sp>
      <p:sp>
        <p:nvSpPr>
          <p:cNvPr id="45" name="Text Box 26"/>
          <p:cNvSpPr txBox="1">
            <a:spLocks noChangeArrowheads="1"/>
          </p:cNvSpPr>
          <p:nvPr/>
        </p:nvSpPr>
        <p:spPr bwMode="auto">
          <a:xfrm>
            <a:off x="1778745" y="2822190"/>
            <a:ext cx="1309333" cy="307777"/>
          </a:xfrm>
          <a:prstGeom prst="rect">
            <a:avLst/>
          </a:prstGeom>
          <a:noFill/>
          <a:ln w="9525">
            <a:solidFill>
              <a:schemeClr val="accent1"/>
            </a:solidFill>
            <a:miter lim="800000"/>
            <a:headEnd/>
            <a:tailEnd/>
          </a:ln>
        </p:spPr>
        <p:txBody>
          <a:bodyPr wrap="none">
            <a:spAutoFit/>
          </a:bodyPr>
          <a:lstStyle/>
          <a:p>
            <a:pPr eaLnBrk="1" hangingPunct="1"/>
            <a:r>
              <a:rPr lang="pt-BR" sz="1400" dirty="0">
                <a:solidFill>
                  <a:schemeClr val="tx1">
                    <a:lumMod val="85000"/>
                    <a:lumOff val="15000"/>
                  </a:schemeClr>
                </a:solidFill>
                <a:latin typeface="+mn-lt"/>
              </a:rPr>
              <a:t>Pré-compilador</a:t>
            </a:r>
          </a:p>
        </p:txBody>
      </p:sp>
      <p:sp>
        <p:nvSpPr>
          <p:cNvPr id="46" name="Text Box 27"/>
          <p:cNvSpPr txBox="1">
            <a:spLocks noChangeArrowheads="1"/>
          </p:cNvSpPr>
          <p:nvPr/>
        </p:nvSpPr>
        <p:spPr bwMode="auto">
          <a:xfrm>
            <a:off x="3235795" y="2822190"/>
            <a:ext cx="1034257" cy="307777"/>
          </a:xfrm>
          <a:prstGeom prst="rect">
            <a:avLst/>
          </a:prstGeom>
          <a:noFill/>
          <a:ln w="9525">
            <a:solidFill>
              <a:schemeClr val="accent1"/>
            </a:solidFill>
            <a:miter lim="800000"/>
            <a:headEnd/>
            <a:tailEnd/>
          </a:ln>
        </p:spPr>
        <p:txBody>
          <a:bodyPr wrap="none">
            <a:spAutoFit/>
          </a:bodyPr>
          <a:lstStyle/>
          <a:p>
            <a:pPr eaLnBrk="1" hangingPunct="1"/>
            <a:r>
              <a:rPr lang="pt-BR" sz="1400" dirty="0">
                <a:solidFill>
                  <a:schemeClr val="tx1">
                    <a:lumMod val="85000"/>
                    <a:lumOff val="15000"/>
                  </a:schemeClr>
                </a:solidFill>
                <a:latin typeface="+mn-lt"/>
              </a:rPr>
              <a:t>Compilador</a:t>
            </a:r>
          </a:p>
        </p:txBody>
      </p:sp>
      <p:sp>
        <p:nvSpPr>
          <p:cNvPr id="48" name="Text Box 27"/>
          <p:cNvSpPr txBox="1">
            <a:spLocks noChangeArrowheads="1"/>
          </p:cNvSpPr>
          <p:nvPr/>
        </p:nvSpPr>
        <p:spPr bwMode="auto">
          <a:xfrm>
            <a:off x="2699792" y="3244490"/>
            <a:ext cx="861326" cy="307777"/>
          </a:xfrm>
          <a:prstGeom prst="rect">
            <a:avLst/>
          </a:prstGeom>
          <a:noFill/>
          <a:ln w="9525">
            <a:solidFill>
              <a:schemeClr val="accent1"/>
            </a:solidFill>
            <a:miter lim="800000"/>
            <a:headEnd/>
            <a:tailEnd/>
          </a:ln>
        </p:spPr>
        <p:txBody>
          <a:bodyPr wrap="none">
            <a:spAutoFit/>
          </a:bodyPr>
          <a:lstStyle/>
          <a:p>
            <a:pPr eaLnBrk="1" hangingPunct="1"/>
            <a:r>
              <a:rPr lang="pt-BR" sz="1400" dirty="0">
                <a:solidFill>
                  <a:schemeClr val="tx1">
                    <a:lumMod val="85000"/>
                    <a:lumOff val="15000"/>
                  </a:schemeClr>
                </a:solidFill>
                <a:latin typeface="+mn-lt"/>
              </a:rPr>
              <a:t>Execução</a:t>
            </a:r>
          </a:p>
        </p:txBody>
      </p:sp>
      <p:sp>
        <p:nvSpPr>
          <p:cNvPr id="50" name="Line 7"/>
          <p:cNvSpPr>
            <a:spLocks noChangeShapeType="1"/>
          </p:cNvSpPr>
          <p:nvPr/>
        </p:nvSpPr>
        <p:spPr bwMode="auto">
          <a:xfrm flipH="1">
            <a:off x="4355978" y="4684646"/>
            <a:ext cx="8384" cy="288032"/>
          </a:xfrm>
          <a:prstGeom prst="line">
            <a:avLst/>
          </a:prstGeom>
          <a:noFill/>
          <a:ln w="28575">
            <a:solidFill>
              <a:srgbClr val="00B050"/>
            </a:solidFill>
            <a:round/>
            <a:headEnd/>
            <a:tailEnd type="triangle" w="med" len="med"/>
          </a:ln>
        </p:spPr>
        <p:txBody>
          <a:bodyPr/>
          <a:lstStyle/>
          <a:p>
            <a:endParaRPr lang="pt-BR">
              <a:solidFill>
                <a:schemeClr val="tx1">
                  <a:lumMod val="85000"/>
                  <a:lumOff val="15000"/>
                </a:schemeClr>
              </a:solidFill>
              <a:latin typeface="+mn-lt"/>
            </a:endParaRPr>
          </a:p>
        </p:txBody>
      </p:sp>
      <p:sp>
        <p:nvSpPr>
          <p:cNvPr id="27" name="Rectangle 2">
            <a:extLst>
              <a:ext uri="{FF2B5EF4-FFF2-40B4-BE49-F238E27FC236}">
                <a16:creationId xmlns:a16="http://schemas.microsoft.com/office/drawing/2014/main" id="{66060B39-3D3F-4162-A9DA-60E2CE846929}"/>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369745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49B35ACD-6161-4070-9648-6C74E708F13B}"/>
              </a:ext>
            </a:extLst>
          </p:cNvPr>
          <p:cNvSpPr/>
          <p:nvPr/>
        </p:nvSpPr>
        <p:spPr>
          <a:xfrm>
            <a:off x="673018" y="158148"/>
            <a:ext cx="4555910" cy="15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kern="0" dirty="0">
                <a:solidFill>
                  <a:schemeClr val="tx1"/>
                </a:solidFill>
              </a:rPr>
              <a:t>Arquitetura de Banco de Dados: </a:t>
            </a:r>
            <a:r>
              <a:rPr lang="en-US" sz="2400" kern="0" dirty="0" err="1">
                <a:solidFill>
                  <a:schemeClr val="tx1"/>
                </a:solidFill>
              </a:rPr>
              <a:t>História</a:t>
            </a:r>
            <a:endParaRPr lang="en-US" sz="2400" kern="0" dirty="0">
              <a:solidFill>
                <a:schemeClr val="tx1"/>
              </a:solidFill>
            </a:endParaRPr>
          </a:p>
        </p:txBody>
      </p:sp>
      <p:pic>
        <p:nvPicPr>
          <p:cNvPr id="4" name="Picture 2" descr="Resultado de imagem para cubo dimensional">
            <a:extLst>
              <a:ext uri="{FF2B5EF4-FFF2-40B4-BE49-F238E27FC236}">
                <a16:creationId xmlns:a16="http://schemas.microsoft.com/office/drawing/2014/main" id="{A818B246-B68D-4E70-ACF0-48F727C8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714" y="2268182"/>
            <a:ext cx="47720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457200" y="1369402"/>
            <a:ext cx="5757874" cy="5093388"/>
          </a:xfrm>
        </p:spPr>
        <p:txBody>
          <a:bodyPr/>
          <a:lstStyle/>
          <a:p>
            <a:pPr marL="0" indent="0">
              <a:buNone/>
            </a:pPr>
            <a:r>
              <a:rPr lang="pt-BR" sz="2400" i="0" dirty="0"/>
              <a:t>Modelo de Dados</a:t>
            </a:r>
          </a:p>
          <a:p>
            <a:pPr lvl="1"/>
            <a:endParaRPr lang="pt-BR" sz="1800" b="0" dirty="0"/>
          </a:p>
          <a:p>
            <a:pPr lvl="1">
              <a:lnSpc>
                <a:spcPct val="200000"/>
              </a:lnSpc>
            </a:pPr>
            <a:r>
              <a:rPr lang="pt-BR" sz="1800" b="0" i="0" dirty="0"/>
              <a:t>Definição dos </a:t>
            </a:r>
            <a:r>
              <a:rPr lang="pt-BR" sz="1800" b="0" i="0" dirty="0" err="1">
                <a:solidFill>
                  <a:srgbClr val="00B050"/>
                </a:solidFill>
              </a:rPr>
              <a:t>metadados</a:t>
            </a:r>
            <a:r>
              <a:rPr lang="pt-BR" sz="1800" b="0" i="0" dirty="0"/>
              <a:t> tratados pelo gerenciador de banco de dados</a:t>
            </a:r>
          </a:p>
          <a:p>
            <a:pPr marL="1752600" lvl="3" indent="-381000" eaLnBrk="1" hangingPunct="1">
              <a:lnSpc>
                <a:spcPct val="200000"/>
              </a:lnSpc>
              <a:buNone/>
            </a:pPr>
            <a:r>
              <a:rPr lang="en-US" sz="1800" i="0" u="sng" dirty="0" err="1">
                <a:solidFill>
                  <a:srgbClr val="FF0000"/>
                </a:solidFill>
              </a:rPr>
              <a:t>Estruturados</a:t>
            </a:r>
            <a:r>
              <a:rPr lang="en-US" sz="1800" i="0" dirty="0">
                <a:solidFill>
                  <a:srgbClr val="FF0000"/>
                </a:solidFill>
              </a:rPr>
              <a:t> </a:t>
            </a:r>
            <a:r>
              <a:rPr lang="en-US" sz="1800" b="0" i="0" dirty="0"/>
              <a:t>: </a:t>
            </a:r>
            <a:r>
              <a:rPr lang="en-US" sz="1800" b="0" i="0" dirty="0" err="1"/>
              <a:t>Hierárquicos</a:t>
            </a:r>
            <a:r>
              <a:rPr lang="en-US" sz="1800" b="0" i="0" dirty="0"/>
              <a:t>, </a:t>
            </a:r>
            <a:r>
              <a:rPr lang="en-US" sz="1800" b="0" i="0" dirty="0" err="1"/>
              <a:t>rede</a:t>
            </a:r>
            <a:r>
              <a:rPr lang="en-US" sz="1800" b="0" i="0" dirty="0"/>
              <a:t>, </a:t>
            </a:r>
            <a:r>
              <a:rPr lang="en-US" sz="1800" b="0" i="0" dirty="0" err="1"/>
              <a:t>relacional</a:t>
            </a:r>
            <a:r>
              <a:rPr lang="en-US" sz="1800" b="0" i="0" dirty="0"/>
              <a:t>, </a:t>
            </a:r>
            <a:r>
              <a:rPr lang="en-US" sz="1800" b="0" i="0" dirty="0" err="1"/>
              <a:t>oo</a:t>
            </a:r>
            <a:r>
              <a:rPr lang="en-US" sz="1800" b="0" i="0" dirty="0"/>
              <a:t>, </a:t>
            </a:r>
            <a:r>
              <a:rPr lang="en-US" sz="1800" b="0" i="0" dirty="0" err="1"/>
              <a:t>objeto-relacional</a:t>
            </a:r>
            <a:r>
              <a:rPr lang="en-US" sz="1800" b="0" i="0" dirty="0"/>
              <a:t>, </a:t>
            </a:r>
          </a:p>
          <a:p>
            <a:pPr marL="1752600" lvl="3" indent="-381000" eaLnBrk="1" hangingPunct="1">
              <a:lnSpc>
                <a:spcPct val="200000"/>
              </a:lnSpc>
              <a:buNone/>
            </a:pPr>
            <a:r>
              <a:rPr lang="en-US" sz="1800" i="0" u="sng" dirty="0">
                <a:solidFill>
                  <a:srgbClr val="0070C0"/>
                </a:solidFill>
              </a:rPr>
              <a:t>Semi-</a:t>
            </a:r>
            <a:r>
              <a:rPr lang="en-US" sz="1800" i="0" u="sng" dirty="0" err="1">
                <a:solidFill>
                  <a:srgbClr val="0070C0"/>
                </a:solidFill>
              </a:rPr>
              <a:t>estruturados</a:t>
            </a:r>
            <a:r>
              <a:rPr lang="en-US" sz="1800" b="0" i="0" dirty="0"/>
              <a:t> : xml, json</a:t>
            </a:r>
          </a:p>
          <a:p>
            <a:pPr marL="1752600" lvl="3" indent="-381000" eaLnBrk="1" hangingPunct="1">
              <a:lnSpc>
                <a:spcPct val="200000"/>
              </a:lnSpc>
              <a:buNone/>
            </a:pPr>
            <a:r>
              <a:rPr lang="en-US" sz="1800" i="0" u="sng" dirty="0" err="1">
                <a:solidFill>
                  <a:schemeClr val="accent6">
                    <a:lumMod val="75000"/>
                  </a:schemeClr>
                </a:solidFill>
              </a:rPr>
              <a:t>Não</a:t>
            </a:r>
            <a:r>
              <a:rPr lang="en-US" sz="1800" i="0" u="sng" dirty="0">
                <a:solidFill>
                  <a:schemeClr val="accent6">
                    <a:lumMod val="75000"/>
                  </a:schemeClr>
                </a:solidFill>
              </a:rPr>
              <a:t> </a:t>
            </a:r>
            <a:r>
              <a:rPr lang="en-US" sz="1800" i="0" u="sng" dirty="0" err="1">
                <a:solidFill>
                  <a:schemeClr val="accent6">
                    <a:lumMod val="75000"/>
                  </a:schemeClr>
                </a:solidFill>
              </a:rPr>
              <a:t>estruturados</a:t>
            </a:r>
            <a:r>
              <a:rPr lang="en-US" sz="1800" b="0" i="0" dirty="0"/>
              <a:t>: </a:t>
            </a:r>
            <a:r>
              <a:rPr lang="en-US" sz="1800" b="0" i="0" dirty="0" err="1"/>
              <a:t>grafos</a:t>
            </a:r>
            <a:r>
              <a:rPr lang="en-US" sz="1800" b="0" i="0" dirty="0"/>
              <a:t>, </a:t>
            </a:r>
            <a:r>
              <a:rPr lang="en-US" sz="1800" b="0" i="0" dirty="0" err="1"/>
              <a:t>documentos</a:t>
            </a:r>
            <a:r>
              <a:rPr lang="en-US" sz="1800" b="0" i="0" dirty="0"/>
              <a:t>, </a:t>
            </a:r>
            <a:r>
              <a:rPr lang="en-US" sz="1800" b="0" i="0" dirty="0" err="1"/>
              <a:t>imagens</a:t>
            </a:r>
            <a:r>
              <a:rPr lang="en-US" sz="1800" b="0" i="0" dirty="0"/>
              <a:t>, </a:t>
            </a:r>
            <a:r>
              <a:rPr lang="en-US" sz="1800" b="0" i="0" dirty="0" err="1"/>
              <a:t>som</a:t>
            </a:r>
            <a:r>
              <a:rPr lang="en-US" sz="1800" b="0" i="0" dirty="0"/>
              <a:t>, entre </a:t>
            </a:r>
            <a:r>
              <a:rPr lang="en-US" sz="1800" b="0" i="0" dirty="0" err="1"/>
              <a:t>outros</a:t>
            </a:r>
            <a:endParaRPr lang="pt-BR" sz="1800" b="0" i="0" dirty="0"/>
          </a:p>
          <a:p>
            <a:pPr marL="2781300" lvl="5" indent="-609600">
              <a:lnSpc>
                <a:spcPct val="200000"/>
              </a:lnSpc>
              <a:buNone/>
            </a:pPr>
            <a:r>
              <a:rPr lang="en-US" sz="1800" dirty="0"/>
              <a:t> </a:t>
            </a:r>
          </a:p>
          <a:p>
            <a:pPr marL="609600" indent="-609600" eaLnBrk="1" hangingPunct="1">
              <a:buFontTx/>
              <a:buAutoNum type="arabicPeriod"/>
            </a:pPr>
            <a:endParaRPr lang="pt-BR" sz="1800" b="0" i="0" dirty="0"/>
          </a:p>
        </p:txBody>
      </p:sp>
      <p:pic>
        <p:nvPicPr>
          <p:cNvPr id="7" name="Imagem 6"/>
          <p:cNvPicPr>
            <a:picLocks noChangeAspect="1"/>
          </p:cNvPicPr>
          <p:nvPr/>
        </p:nvPicPr>
        <p:blipFill>
          <a:blip r:embed="rId3"/>
          <a:stretch>
            <a:fillRect/>
          </a:stretch>
        </p:blipFill>
        <p:spPr>
          <a:xfrm>
            <a:off x="6372225" y="1781175"/>
            <a:ext cx="2771775" cy="1647825"/>
          </a:xfrm>
          <a:prstGeom prst="rect">
            <a:avLst/>
          </a:prstGeom>
        </p:spPr>
      </p:pic>
      <p:sp>
        <p:nvSpPr>
          <p:cNvPr id="6" name="Rectangle 2">
            <a:extLst>
              <a:ext uri="{FF2B5EF4-FFF2-40B4-BE49-F238E27FC236}">
                <a16:creationId xmlns:a16="http://schemas.microsoft.com/office/drawing/2014/main" id="{7298C0C4-4E45-4A45-A5B1-D85DDA9D8011}"/>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Dados</a:t>
            </a:r>
          </a:p>
        </p:txBody>
      </p:sp>
    </p:spTree>
    <p:extLst>
      <p:ext uri="{BB962C8B-B14F-4D97-AF65-F5344CB8AC3E}">
        <p14:creationId xmlns:p14="http://schemas.microsoft.com/office/powerpoint/2010/main" val="199194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1">
            <a:extLst>
              <a:ext uri="{FF2B5EF4-FFF2-40B4-BE49-F238E27FC236}">
                <a16:creationId xmlns:a16="http://schemas.microsoft.com/office/drawing/2014/main" id="{A095742D-B101-48AA-8EA3-A116C3C70506}"/>
              </a:ext>
            </a:extLst>
          </p:cNvPr>
          <p:cNvPicPr>
            <a:picLocks noChangeAspect="1"/>
          </p:cNvPicPr>
          <p:nvPr/>
        </p:nvPicPr>
        <p:blipFill>
          <a:blip r:embed="rId3" cstate="print"/>
          <a:srcRect/>
          <a:stretch>
            <a:fillRect/>
          </a:stretch>
        </p:blipFill>
        <p:spPr bwMode="auto">
          <a:xfrm>
            <a:off x="2392716" y="1682148"/>
            <a:ext cx="5672423" cy="4248019"/>
          </a:xfrm>
          <a:prstGeom prst="rect">
            <a:avLst/>
          </a:prstGeom>
          <a:noFill/>
          <a:ln w="9525">
            <a:noFill/>
            <a:miter lim="800000"/>
            <a:headEnd/>
            <a:tailEnd/>
          </a:ln>
        </p:spPr>
      </p:pic>
      <p:sp>
        <p:nvSpPr>
          <p:cNvPr id="7" name="Rectangle 2">
            <a:extLst>
              <a:ext uri="{FF2B5EF4-FFF2-40B4-BE49-F238E27FC236}">
                <a16:creationId xmlns:a16="http://schemas.microsoft.com/office/drawing/2014/main" id="{AF7758E0-51FF-4FFF-A08F-1D8E0E07F96A}"/>
              </a:ext>
            </a:extLst>
          </p:cNvPr>
          <p:cNvSpPr txBox="1">
            <a:spLocks noChangeArrowheads="1"/>
          </p:cNvSpPr>
          <p:nvPr/>
        </p:nvSpPr>
        <p:spPr>
          <a:xfrm>
            <a:off x="338158" y="0"/>
            <a:ext cx="6683765" cy="12808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914400" rtl="0" eaLnBrk="1" latinLnBrk="0" hangingPunct="1">
              <a:lnSpc>
                <a:spcPct val="90000"/>
              </a:lnSpc>
              <a:spcBef>
                <a:spcPct val="0"/>
              </a:spcBef>
              <a:buNone/>
              <a:defRPr sz="2400" kern="1200">
                <a:solidFill>
                  <a:srgbClr val="ED145B"/>
                </a:solidFill>
                <a:latin typeface="Calibri" panose="020F0502020204030204" pitchFamily="34" charset="0"/>
                <a:ea typeface="+mj-ea"/>
                <a:cs typeface="+mj-cs"/>
              </a:defRPr>
            </a:lvl1pPr>
          </a:lstStyle>
          <a:p>
            <a:r>
              <a:rPr lang="en-US" b="1" dirty="0">
                <a:solidFill>
                  <a:schemeClr val="tx1"/>
                </a:solidFill>
                <a:latin typeface="+mn-lt"/>
              </a:rPr>
              <a:t>Arquitetura de Banco de Dados</a:t>
            </a:r>
          </a:p>
        </p:txBody>
      </p:sp>
    </p:spTree>
    <p:extLst>
      <p:ext uri="{BB962C8B-B14F-4D97-AF65-F5344CB8AC3E}">
        <p14:creationId xmlns:p14="http://schemas.microsoft.com/office/powerpoint/2010/main" val="652752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482079" y="305418"/>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
        <p:nvSpPr>
          <p:cNvPr id="4" name="CaixaDeTexto 3"/>
          <p:cNvSpPr txBox="1"/>
          <p:nvPr/>
        </p:nvSpPr>
        <p:spPr>
          <a:xfrm>
            <a:off x="4010471" y="2996952"/>
            <a:ext cx="1872208" cy="523220"/>
          </a:xfrm>
          <a:prstGeom prst="rect">
            <a:avLst/>
          </a:prstGeom>
          <a:noFill/>
        </p:spPr>
        <p:txBody>
          <a:bodyPr wrap="square" rtlCol="0">
            <a:spAutoFit/>
          </a:bodyPr>
          <a:lstStyle/>
          <a:p>
            <a:r>
              <a:rPr lang="pt-BR" sz="1400" dirty="0">
                <a:solidFill>
                  <a:schemeClr val="tx1">
                    <a:lumMod val="85000"/>
                    <a:lumOff val="15000"/>
                  </a:schemeClr>
                </a:solidFill>
              </a:rPr>
              <a:t>Apresentação / visualização</a:t>
            </a:r>
          </a:p>
        </p:txBody>
      </p:sp>
      <p:sp>
        <p:nvSpPr>
          <p:cNvPr id="5" name="CaixaDeTexto 4"/>
          <p:cNvSpPr txBox="1"/>
          <p:nvPr/>
        </p:nvSpPr>
        <p:spPr>
          <a:xfrm>
            <a:off x="4010471" y="3933056"/>
            <a:ext cx="2448272" cy="307777"/>
          </a:xfrm>
          <a:prstGeom prst="rect">
            <a:avLst/>
          </a:prstGeom>
          <a:noFill/>
        </p:spPr>
        <p:txBody>
          <a:bodyPr wrap="square" rtlCol="0">
            <a:spAutoFit/>
          </a:bodyPr>
          <a:lstStyle/>
          <a:p>
            <a:r>
              <a:rPr lang="pt-BR" sz="1400" dirty="0">
                <a:solidFill>
                  <a:schemeClr val="tx1">
                    <a:lumMod val="85000"/>
                    <a:lumOff val="15000"/>
                  </a:schemeClr>
                </a:solidFill>
              </a:rPr>
              <a:t>Modelo de dados / formatos</a:t>
            </a:r>
          </a:p>
        </p:txBody>
      </p:sp>
      <p:sp>
        <p:nvSpPr>
          <p:cNvPr id="6" name="CaixaDeTexto 5"/>
          <p:cNvSpPr txBox="1"/>
          <p:nvPr/>
        </p:nvSpPr>
        <p:spPr>
          <a:xfrm>
            <a:off x="4010471" y="4725144"/>
            <a:ext cx="1872208" cy="307777"/>
          </a:xfrm>
          <a:prstGeom prst="rect">
            <a:avLst/>
          </a:prstGeom>
          <a:noFill/>
        </p:spPr>
        <p:txBody>
          <a:bodyPr wrap="square" rtlCol="0">
            <a:spAutoFit/>
          </a:bodyPr>
          <a:lstStyle/>
          <a:p>
            <a:r>
              <a:rPr lang="pt-BR" sz="1400" dirty="0">
                <a:solidFill>
                  <a:schemeClr val="tx1">
                    <a:lumMod val="85000"/>
                    <a:lumOff val="15000"/>
                  </a:schemeClr>
                </a:solidFill>
              </a:rPr>
              <a:t>Metadados</a:t>
            </a:r>
          </a:p>
        </p:txBody>
      </p:sp>
      <p:sp>
        <p:nvSpPr>
          <p:cNvPr id="7" name="CaixaDeTexto 6"/>
          <p:cNvSpPr txBox="1"/>
          <p:nvPr/>
        </p:nvSpPr>
        <p:spPr>
          <a:xfrm>
            <a:off x="4010471" y="5247987"/>
            <a:ext cx="2520280" cy="738664"/>
          </a:xfrm>
          <a:prstGeom prst="rect">
            <a:avLst/>
          </a:prstGeom>
          <a:noFill/>
        </p:spPr>
        <p:txBody>
          <a:bodyPr wrap="square" rtlCol="0">
            <a:spAutoFit/>
          </a:bodyPr>
          <a:lstStyle/>
          <a:p>
            <a:r>
              <a:rPr lang="pt-BR" sz="1400" dirty="0">
                <a:solidFill>
                  <a:schemeClr val="tx1">
                    <a:lumMod val="85000"/>
                    <a:lumOff val="15000"/>
                  </a:schemeClr>
                </a:solidFill>
              </a:rPr>
              <a:t>Arquivos / SO / </a:t>
            </a:r>
            <a:r>
              <a:rPr lang="pt-BR" sz="1400" dirty="0" err="1">
                <a:solidFill>
                  <a:schemeClr val="tx1">
                    <a:lumMod val="85000"/>
                    <a:lumOff val="15000"/>
                  </a:schemeClr>
                </a:solidFill>
              </a:rPr>
              <a:t>storage</a:t>
            </a:r>
            <a:r>
              <a:rPr lang="pt-BR" sz="1400" dirty="0">
                <a:solidFill>
                  <a:schemeClr val="tx1">
                    <a:lumMod val="85000"/>
                    <a:lumOff val="15000"/>
                  </a:schemeClr>
                </a:solidFill>
              </a:rPr>
              <a:t> / algoritmos gravação / recuperação</a:t>
            </a:r>
          </a:p>
        </p:txBody>
      </p:sp>
      <p:sp>
        <p:nvSpPr>
          <p:cNvPr id="79874" name="AutoShape 2" descr="https://chasqueweb.ufrgs.br/~paul.fisher/apostilas/basdad/unimar/figura2.png"/>
          <p:cNvSpPr>
            <a:spLocks noChangeAspect="1" noChangeArrowheads="1"/>
          </p:cNvSpPr>
          <p:nvPr/>
        </p:nvSpPr>
        <p:spPr bwMode="auto">
          <a:xfrm>
            <a:off x="63500"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pt-BR"/>
          </a:p>
        </p:txBody>
      </p:sp>
      <p:grpSp>
        <p:nvGrpSpPr>
          <p:cNvPr id="11" name="Grupo 10"/>
          <p:cNvGrpSpPr/>
          <p:nvPr/>
        </p:nvGrpSpPr>
        <p:grpSpPr>
          <a:xfrm>
            <a:off x="338063" y="2204864"/>
            <a:ext cx="3412728" cy="4176464"/>
            <a:chOff x="1907704" y="1700808"/>
            <a:chExt cx="3412728" cy="4176464"/>
          </a:xfrm>
        </p:grpSpPr>
        <p:pic>
          <p:nvPicPr>
            <p:cNvPr id="9" name="Imagem 8" descr="figura2.png"/>
            <p:cNvPicPr>
              <a:picLocks noChangeAspect="1"/>
            </p:cNvPicPr>
            <p:nvPr/>
          </p:nvPicPr>
          <p:blipFill>
            <a:blip r:embed="rId3" cstate="print"/>
            <a:stretch>
              <a:fillRect/>
            </a:stretch>
          </p:blipFill>
          <p:spPr>
            <a:xfrm>
              <a:off x="1907704" y="1700808"/>
              <a:ext cx="3412728" cy="4160422"/>
            </a:xfrm>
            <a:prstGeom prst="rect">
              <a:avLst/>
            </a:prstGeom>
          </p:spPr>
        </p:pic>
        <p:sp>
          <p:nvSpPr>
            <p:cNvPr id="10" name="Retângulo 9"/>
            <p:cNvSpPr/>
            <p:nvPr/>
          </p:nvSpPr>
          <p:spPr bwMode="auto">
            <a:xfrm>
              <a:off x="2051720" y="5589240"/>
              <a:ext cx="2952328" cy="28803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Arial" pitchFamily="34" charset="0"/>
              </a:endParaRPr>
            </a:p>
          </p:txBody>
        </p:sp>
      </p:grpSp>
      <p:pic>
        <p:nvPicPr>
          <p:cNvPr id="12" name="Image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026" y="1324801"/>
            <a:ext cx="2667000" cy="1390650"/>
          </a:xfrm>
          <a:prstGeom prst="rect">
            <a:avLst/>
          </a:prstGeom>
        </p:spPr>
      </p:pic>
    </p:spTree>
    <p:extLst>
      <p:ext uri="{BB962C8B-B14F-4D97-AF65-F5344CB8AC3E}">
        <p14:creationId xmlns:p14="http://schemas.microsoft.com/office/powerpoint/2010/main" val="467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3484421" y="1911709"/>
            <a:ext cx="5659579" cy="3916074"/>
          </a:xfrm>
          <a:prstGeom prst="rect">
            <a:avLst/>
          </a:prstGeom>
          <a:noFill/>
          <a:ln w="9525">
            <a:noFill/>
            <a:miter lim="800000"/>
            <a:headEnd/>
            <a:tailEnd/>
          </a:ln>
        </p:spPr>
      </p:pic>
      <p:sp>
        <p:nvSpPr>
          <p:cNvPr id="16" name="Rectangle 2"/>
          <p:cNvSpPr txBox="1">
            <a:spLocks noChangeArrowheads="1"/>
          </p:cNvSpPr>
          <p:nvPr/>
        </p:nvSpPr>
        <p:spPr>
          <a:xfrm>
            <a:off x="478051" y="302883"/>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
        <p:nvSpPr>
          <p:cNvPr id="28" name="CaixaDeTexto 27"/>
          <p:cNvSpPr txBox="1"/>
          <p:nvPr/>
        </p:nvSpPr>
        <p:spPr>
          <a:xfrm>
            <a:off x="478051" y="1601158"/>
            <a:ext cx="7200800" cy="5324535"/>
          </a:xfrm>
          <a:prstGeom prst="rect">
            <a:avLst/>
          </a:prstGeom>
          <a:noFill/>
        </p:spPr>
        <p:txBody>
          <a:bodyPr wrap="square" rtlCol="0">
            <a:spAutoFit/>
          </a:bodyPr>
          <a:lstStyle/>
          <a:p>
            <a:r>
              <a:rPr lang="pt-BR" b="1" u="sng" dirty="0">
                <a:solidFill>
                  <a:schemeClr val="tx1">
                    <a:lumMod val="85000"/>
                    <a:lumOff val="15000"/>
                  </a:schemeClr>
                </a:solidFill>
              </a:rPr>
              <a:t>Modelo de Dados</a:t>
            </a:r>
          </a:p>
          <a:p>
            <a:endParaRPr lang="pt-BR" dirty="0">
              <a:solidFill>
                <a:schemeClr val="tx1">
                  <a:lumMod val="85000"/>
                  <a:lumOff val="15000"/>
                </a:schemeClr>
              </a:solidFill>
            </a:endParaRPr>
          </a:p>
          <a:p>
            <a:pPr lvl="1">
              <a:lnSpc>
                <a:spcPct val="150000"/>
              </a:lnSpc>
            </a:pPr>
            <a:r>
              <a:rPr lang="pt-BR" sz="1800" b="1" dirty="0">
                <a:solidFill>
                  <a:schemeClr val="tx1">
                    <a:lumMod val="85000"/>
                    <a:lumOff val="15000"/>
                  </a:schemeClr>
                </a:solidFill>
              </a:rPr>
              <a:t>Nível conceitual</a:t>
            </a:r>
          </a:p>
          <a:p>
            <a:pPr lvl="2">
              <a:lnSpc>
                <a:spcPct val="150000"/>
              </a:lnSpc>
              <a:buFont typeface="Wingdings" pitchFamily="2" charset="2"/>
              <a:buChar char="ü"/>
            </a:pPr>
            <a:r>
              <a:rPr lang="pt-BR" sz="1800" dirty="0">
                <a:solidFill>
                  <a:schemeClr val="tx1">
                    <a:lumMod val="85000"/>
                    <a:lumOff val="15000"/>
                  </a:schemeClr>
                </a:solidFill>
              </a:rPr>
              <a:t>Não estruturados</a:t>
            </a:r>
          </a:p>
          <a:p>
            <a:pPr lvl="2">
              <a:lnSpc>
                <a:spcPct val="150000"/>
              </a:lnSpc>
              <a:buFont typeface="Wingdings" pitchFamily="2" charset="2"/>
              <a:buChar char="ü"/>
            </a:pPr>
            <a:r>
              <a:rPr lang="pt-BR" sz="1800" dirty="0" err="1">
                <a:solidFill>
                  <a:schemeClr val="tx1">
                    <a:lumMod val="85000"/>
                    <a:lumOff val="15000"/>
                  </a:schemeClr>
                </a:solidFill>
              </a:rPr>
              <a:t>Semi</a:t>
            </a:r>
            <a:r>
              <a:rPr lang="pt-BR" sz="1800" dirty="0">
                <a:solidFill>
                  <a:schemeClr val="tx1">
                    <a:lumMod val="85000"/>
                    <a:lumOff val="15000"/>
                  </a:schemeClr>
                </a:solidFill>
              </a:rPr>
              <a:t> estruturados</a:t>
            </a:r>
          </a:p>
          <a:p>
            <a:pPr lvl="2">
              <a:lnSpc>
                <a:spcPct val="150000"/>
              </a:lnSpc>
              <a:buFont typeface="Wingdings" pitchFamily="2" charset="2"/>
              <a:buChar char="ü"/>
            </a:pPr>
            <a:r>
              <a:rPr lang="pt-BR" sz="1800" dirty="0">
                <a:solidFill>
                  <a:schemeClr val="tx1">
                    <a:lumMod val="85000"/>
                    <a:lumOff val="15000"/>
                  </a:schemeClr>
                </a:solidFill>
              </a:rPr>
              <a:t>Estruturados</a:t>
            </a:r>
          </a:p>
          <a:p>
            <a:pPr lvl="2">
              <a:lnSpc>
                <a:spcPct val="150000"/>
              </a:lnSpc>
            </a:pPr>
            <a:endParaRPr lang="pt-BR" dirty="0">
              <a:solidFill>
                <a:schemeClr val="tx1">
                  <a:lumMod val="85000"/>
                  <a:lumOff val="15000"/>
                </a:schemeClr>
              </a:solidFill>
            </a:endParaRPr>
          </a:p>
          <a:p>
            <a:pPr lvl="1">
              <a:lnSpc>
                <a:spcPct val="150000"/>
              </a:lnSpc>
            </a:pPr>
            <a:r>
              <a:rPr lang="pt-BR" sz="1800" b="1" dirty="0">
                <a:solidFill>
                  <a:schemeClr val="tx1">
                    <a:lumMod val="85000"/>
                    <a:lumOff val="15000"/>
                  </a:schemeClr>
                </a:solidFill>
              </a:rPr>
              <a:t>Nível Físico</a:t>
            </a:r>
          </a:p>
          <a:p>
            <a:pPr lvl="2">
              <a:lnSpc>
                <a:spcPct val="150000"/>
              </a:lnSpc>
              <a:buFont typeface="Wingdings" pitchFamily="2" charset="2"/>
              <a:buChar char="ü"/>
            </a:pPr>
            <a:r>
              <a:rPr lang="pt-BR" sz="1800" dirty="0">
                <a:solidFill>
                  <a:schemeClr val="tx1">
                    <a:lumMod val="85000"/>
                    <a:lumOff val="15000"/>
                  </a:schemeClr>
                </a:solidFill>
              </a:rPr>
              <a:t>Linhas</a:t>
            </a:r>
          </a:p>
          <a:p>
            <a:pPr lvl="2">
              <a:lnSpc>
                <a:spcPct val="150000"/>
              </a:lnSpc>
              <a:buFont typeface="Wingdings" pitchFamily="2" charset="2"/>
              <a:buChar char="ü"/>
            </a:pPr>
            <a:r>
              <a:rPr lang="pt-BR" sz="1800" dirty="0">
                <a:solidFill>
                  <a:schemeClr val="tx1">
                    <a:lumMod val="85000"/>
                    <a:lumOff val="15000"/>
                  </a:schemeClr>
                </a:solidFill>
              </a:rPr>
              <a:t>Colunas</a:t>
            </a:r>
          </a:p>
          <a:p>
            <a:pPr lvl="2">
              <a:lnSpc>
                <a:spcPct val="150000"/>
              </a:lnSpc>
              <a:buFont typeface="Wingdings" pitchFamily="2" charset="2"/>
              <a:buChar char="ü"/>
            </a:pPr>
            <a:r>
              <a:rPr lang="pt-BR" sz="1800" dirty="0">
                <a:solidFill>
                  <a:schemeClr val="tx1">
                    <a:lumMod val="85000"/>
                    <a:lumOff val="15000"/>
                  </a:schemeClr>
                </a:solidFill>
              </a:rPr>
              <a:t>Híbrido</a:t>
            </a:r>
          </a:p>
          <a:p>
            <a:pPr lvl="2">
              <a:lnSpc>
                <a:spcPct val="150000"/>
              </a:lnSpc>
            </a:pPr>
            <a:endParaRPr lang="pt-BR" sz="1800" dirty="0">
              <a:solidFill>
                <a:schemeClr val="tx1">
                  <a:lumMod val="85000"/>
                  <a:lumOff val="15000"/>
                </a:schemeClr>
              </a:solidFill>
            </a:endParaRPr>
          </a:p>
          <a:p>
            <a:endParaRPr lang="pt-BR" sz="1400" dirty="0">
              <a:solidFill>
                <a:schemeClr val="tx1">
                  <a:lumMod val="85000"/>
                  <a:lumOff val="15000"/>
                </a:schemeClr>
              </a:solidFill>
            </a:endParaRPr>
          </a:p>
          <a:p>
            <a:endParaRPr lang="pt-BR" sz="1000" dirty="0">
              <a:solidFill>
                <a:schemeClr val="tx1">
                  <a:lumMod val="85000"/>
                  <a:lumOff val="15000"/>
                </a:schemeClr>
              </a:solidFill>
            </a:endParaRPr>
          </a:p>
          <a:p>
            <a:endParaRPr lang="pt-BR" sz="1000" dirty="0">
              <a:solidFill>
                <a:schemeClr val="tx1">
                  <a:lumMod val="85000"/>
                  <a:lumOff val="15000"/>
                </a:schemeClr>
              </a:solidFill>
            </a:endParaRPr>
          </a:p>
        </p:txBody>
      </p:sp>
    </p:spTree>
    <p:extLst>
      <p:ext uri="{BB962C8B-B14F-4D97-AF65-F5344CB8AC3E}">
        <p14:creationId xmlns:p14="http://schemas.microsoft.com/office/powerpoint/2010/main" val="2044654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85796" y="1508914"/>
            <a:ext cx="8686800" cy="457200"/>
          </a:xfrm>
          <a:noFill/>
        </p:spPr>
        <p:txBody>
          <a:bodyPr anchor="t">
            <a:normAutofit fontScale="90000"/>
          </a:bodyPr>
          <a:lstStyle/>
          <a:p>
            <a:pPr eaLnBrk="1" hangingPunct="1"/>
            <a:r>
              <a:rPr lang="pt-BR" sz="2400" i="0" dirty="0">
                <a:latin typeface="+mn-lt"/>
              </a:rPr>
              <a:t>Processamento de consultas</a:t>
            </a:r>
            <a:br>
              <a:rPr lang="pt-BR" sz="2400" i="0" dirty="0">
                <a:latin typeface="+mn-lt"/>
              </a:rPr>
            </a:br>
            <a:br>
              <a:rPr lang="pt-BR" sz="2400" dirty="0">
                <a:latin typeface="+mn-lt"/>
              </a:rPr>
            </a:br>
            <a:r>
              <a:rPr lang="pt-BR" sz="2400" dirty="0">
                <a:latin typeface="+mn-lt"/>
              </a:rPr>
              <a:t>Linguagens de acesso</a:t>
            </a:r>
          </a:p>
        </p:txBody>
      </p:sp>
      <p:sp>
        <p:nvSpPr>
          <p:cNvPr id="51203" name="Rectangle 3"/>
          <p:cNvSpPr>
            <a:spLocks noGrp="1" noChangeArrowheads="1"/>
          </p:cNvSpPr>
          <p:nvPr>
            <p:ph type="body" idx="1"/>
          </p:nvPr>
        </p:nvSpPr>
        <p:spPr>
          <a:xfrm>
            <a:off x="342996" y="2681217"/>
            <a:ext cx="8686800" cy="3508441"/>
          </a:xfrm>
        </p:spPr>
        <p:txBody>
          <a:bodyPr/>
          <a:lstStyle/>
          <a:p>
            <a:pPr lvl="1"/>
            <a:r>
              <a:rPr lang="pt-BR" sz="2800" b="0" dirty="0"/>
              <a:t>garantir a especificação dos </a:t>
            </a:r>
            <a:r>
              <a:rPr lang="pt-BR" sz="2800" dirty="0">
                <a:solidFill>
                  <a:srgbClr val="ED145B"/>
                </a:solidFill>
              </a:rPr>
              <a:t>metadados</a:t>
            </a:r>
            <a:r>
              <a:rPr lang="pt-BR" sz="2800" b="0" dirty="0"/>
              <a:t> tratados pelo banco de dados</a:t>
            </a:r>
          </a:p>
          <a:p>
            <a:pPr lvl="1"/>
            <a:endParaRPr lang="pt-BR" sz="2800" b="0" dirty="0"/>
          </a:p>
          <a:p>
            <a:pPr lvl="1"/>
            <a:r>
              <a:rPr lang="pt-BR" sz="2800" dirty="0">
                <a:solidFill>
                  <a:srgbClr val="ED145B"/>
                </a:solidFill>
              </a:rPr>
              <a:t>permitir consultas e atualizações </a:t>
            </a:r>
            <a:r>
              <a:rPr lang="pt-BR" sz="2800" b="0" dirty="0"/>
              <a:t>sobre os dados</a:t>
            </a:r>
            <a:endParaRPr lang="en-US" sz="2800" b="0" i="0" dirty="0"/>
          </a:p>
          <a:p>
            <a:pPr marL="590550" indent="-533400" eaLnBrk="1" hangingPunct="1">
              <a:buNone/>
            </a:pPr>
            <a:endParaRPr lang="en-US" b="0" i="0" dirty="0"/>
          </a:p>
          <a:p>
            <a:pPr marL="609600" indent="-609600" eaLnBrk="1" hangingPunct="1">
              <a:buFontTx/>
              <a:buAutoNum type="arabicPeriod"/>
            </a:pPr>
            <a:endParaRPr lang="pt-BR" b="0" i="0" dirty="0"/>
          </a:p>
        </p:txBody>
      </p:sp>
      <p:sp>
        <p:nvSpPr>
          <p:cNvPr id="5" name="Rectangle 2"/>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3703192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1417142"/>
            <a:ext cx="8686800" cy="457200"/>
          </a:xfrm>
          <a:noFill/>
        </p:spPr>
        <p:txBody>
          <a:bodyPr anchor="t">
            <a:normAutofit fontScale="90000"/>
          </a:bodyPr>
          <a:lstStyle/>
          <a:p>
            <a:pPr eaLnBrk="1" hangingPunct="1"/>
            <a:r>
              <a:rPr lang="pt-BR" sz="2400" i="0" dirty="0"/>
              <a:t>Processamento de consultas</a:t>
            </a:r>
            <a:br>
              <a:rPr lang="pt-BR" sz="2400" i="0" dirty="0"/>
            </a:br>
            <a:br>
              <a:rPr lang="pt-BR" sz="2400" dirty="0"/>
            </a:br>
            <a:r>
              <a:rPr lang="pt-BR" sz="2400" dirty="0"/>
              <a:t>Linguagens de acesso</a:t>
            </a:r>
          </a:p>
        </p:txBody>
      </p:sp>
      <p:sp>
        <p:nvSpPr>
          <p:cNvPr id="51203" name="Rectangle 3"/>
          <p:cNvSpPr>
            <a:spLocks noGrp="1" noChangeArrowheads="1"/>
          </p:cNvSpPr>
          <p:nvPr>
            <p:ph type="body" idx="1"/>
          </p:nvPr>
        </p:nvSpPr>
        <p:spPr>
          <a:xfrm>
            <a:off x="457200" y="2856457"/>
            <a:ext cx="4517642" cy="3026758"/>
          </a:xfrm>
        </p:spPr>
        <p:txBody>
          <a:bodyPr/>
          <a:lstStyle/>
          <a:p>
            <a:pPr marL="609600" lvl="1" indent="-609600" eaLnBrk="1" hangingPunct="1">
              <a:buNone/>
            </a:pPr>
            <a:r>
              <a:rPr lang="pt-BR" sz="1800" i="0" dirty="0"/>
              <a:t>SQL (</a:t>
            </a:r>
            <a:r>
              <a:rPr lang="en-US" sz="1800" dirty="0"/>
              <a:t>Structured Query Language</a:t>
            </a:r>
            <a:r>
              <a:rPr lang="en-US" sz="1800" i="0" dirty="0"/>
              <a:t>) </a:t>
            </a:r>
          </a:p>
          <a:p>
            <a:pPr marL="609600" lvl="1" indent="-609600" eaLnBrk="1" hangingPunct="1">
              <a:buNone/>
            </a:pPr>
            <a:endParaRPr lang="en-US" sz="1800" i="0" dirty="0">
              <a:sym typeface="Wingdings" pitchFamily="2" charset="2"/>
            </a:endParaRPr>
          </a:p>
          <a:p>
            <a:pPr marL="609600" lvl="1" indent="-609600" eaLnBrk="1" hangingPunct="1">
              <a:lnSpc>
                <a:spcPct val="150000"/>
              </a:lnSpc>
              <a:buNone/>
            </a:pPr>
            <a:r>
              <a:rPr lang="pt-BR" sz="1800" b="0" i="0" dirty="0"/>
              <a:t>Linguagem </a:t>
            </a:r>
            <a:r>
              <a:rPr lang="en-US" sz="1800" b="0" i="0" dirty="0" err="1"/>
              <a:t>Padrão</a:t>
            </a:r>
            <a:r>
              <a:rPr lang="en-US" sz="1800" b="0" i="0" dirty="0"/>
              <a:t> </a:t>
            </a:r>
            <a:r>
              <a:rPr lang="en-US" sz="1800" b="0" i="0" dirty="0" err="1"/>
              <a:t>para</a:t>
            </a:r>
            <a:r>
              <a:rPr lang="en-US" sz="1800" b="0" i="0" dirty="0"/>
              <a:t> SGBD </a:t>
            </a:r>
            <a:r>
              <a:rPr lang="en-US" sz="1800" b="0" i="0" dirty="0" err="1"/>
              <a:t>Relacional</a:t>
            </a:r>
            <a:r>
              <a:rPr lang="en-US" sz="1800" b="0" i="0" dirty="0"/>
              <a:t>  </a:t>
            </a:r>
          </a:p>
          <a:p>
            <a:pPr marL="609600" lvl="1" indent="-609600" eaLnBrk="1" hangingPunct="1">
              <a:lnSpc>
                <a:spcPct val="150000"/>
              </a:lnSpc>
              <a:buNone/>
            </a:pPr>
            <a:r>
              <a:rPr lang="en-US" sz="1800" b="0" i="0" dirty="0"/>
              <a:t>e </a:t>
            </a:r>
            <a:r>
              <a:rPr lang="en-US" sz="1800" b="0" i="0" dirty="0" err="1"/>
              <a:t>Objeto-relacional</a:t>
            </a:r>
            <a:r>
              <a:rPr lang="en-US" sz="1800" b="0" i="0" dirty="0"/>
              <a:t> (SGDBR / ORDBMS)</a:t>
            </a:r>
          </a:p>
          <a:p>
            <a:pPr marL="609600" lvl="1" indent="-609600" eaLnBrk="1" hangingPunct="1">
              <a:buNone/>
            </a:pPr>
            <a:endParaRPr lang="en-US" sz="1400" b="0" i="0" dirty="0"/>
          </a:p>
          <a:p>
            <a:pPr marL="2324100" lvl="4" indent="-609600">
              <a:buNone/>
            </a:pPr>
            <a:r>
              <a:rPr lang="en-US" dirty="0"/>
              <a:t> </a:t>
            </a:r>
          </a:p>
          <a:p>
            <a:pPr marL="609600" indent="-609600" eaLnBrk="1" hangingPunct="1">
              <a:buFontTx/>
              <a:buAutoNum type="arabicPeriod"/>
            </a:pPr>
            <a:endParaRPr lang="pt-BR" sz="1400" b="0" i="0" dirty="0"/>
          </a:p>
        </p:txBody>
      </p:sp>
      <p:sp>
        <p:nvSpPr>
          <p:cNvPr id="111618" name="AutoShape 2" descr="https://www.mindmeister.com/image/xlarge/10695670/mind-map-sql.png"/>
          <p:cNvSpPr>
            <a:spLocks noChangeAspect="1" noChangeArrowheads="1"/>
          </p:cNvSpPr>
          <p:nvPr/>
        </p:nvSpPr>
        <p:spPr bwMode="auto">
          <a:xfrm>
            <a:off x="63502"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3"/>
          <a:stretch>
            <a:fillRect/>
          </a:stretch>
        </p:blipFill>
        <p:spPr>
          <a:xfrm>
            <a:off x="6117281" y="1263860"/>
            <a:ext cx="2771775" cy="1951662"/>
          </a:xfrm>
          <a:prstGeom prst="rect">
            <a:avLst/>
          </a:prstGeom>
        </p:spPr>
      </p:pic>
      <p:pic>
        <p:nvPicPr>
          <p:cNvPr id="2" name="Imagem 1">
            <a:extLst>
              <a:ext uri="{FF2B5EF4-FFF2-40B4-BE49-F238E27FC236}">
                <a16:creationId xmlns:a16="http://schemas.microsoft.com/office/drawing/2014/main" id="{2AD59FBA-C1A5-424F-A8B8-37E565520551}"/>
              </a:ext>
            </a:extLst>
          </p:cNvPr>
          <p:cNvPicPr>
            <a:picLocks noChangeAspect="1"/>
          </p:cNvPicPr>
          <p:nvPr/>
        </p:nvPicPr>
        <p:blipFill>
          <a:blip r:embed="rId4"/>
          <a:stretch>
            <a:fillRect/>
          </a:stretch>
        </p:blipFill>
        <p:spPr>
          <a:xfrm>
            <a:off x="5257007" y="3215522"/>
            <a:ext cx="3632049" cy="3277703"/>
          </a:xfrm>
          <a:prstGeom prst="rect">
            <a:avLst/>
          </a:prstGeom>
        </p:spPr>
      </p:pic>
      <p:sp>
        <p:nvSpPr>
          <p:cNvPr id="3" name="Retângulo 2">
            <a:extLst>
              <a:ext uri="{FF2B5EF4-FFF2-40B4-BE49-F238E27FC236}">
                <a16:creationId xmlns:a16="http://schemas.microsoft.com/office/drawing/2014/main" id="{85FEDB1B-082F-44EB-8741-3F3CB7F0AB69}"/>
              </a:ext>
            </a:extLst>
          </p:cNvPr>
          <p:cNvSpPr/>
          <p:nvPr/>
        </p:nvSpPr>
        <p:spPr>
          <a:xfrm>
            <a:off x="7237708" y="6214820"/>
            <a:ext cx="1651348" cy="278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2">
            <a:extLst>
              <a:ext uri="{FF2B5EF4-FFF2-40B4-BE49-F238E27FC236}">
                <a16:creationId xmlns:a16="http://schemas.microsoft.com/office/drawing/2014/main" id="{B6D2FBF2-D2E4-4B88-B743-E773590B414C}"/>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1987768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35987" y="1348697"/>
            <a:ext cx="8686800" cy="457200"/>
          </a:xfrm>
          <a:noFill/>
        </p:spPr>
        <p:txBody>
          <a:bodyPr anchor="t">
            <a:normAutofit fontScale="90000"/>
          </a:bodyPr>
          <a:lstStyle/>
          <a:p>
            <a:pPr eaLnBrk="1" hangingPunct="1"/>
            <a:r>
              <a:rPr lang="pt-BR" sz="2400" i="0" dirty="0"/>
              <a:t>Processamento de consultas</a:t>
            </a:r>
            <a:br>
              <a:rPr lang="pt-BR" sz="2400" i="0" dirty="0"/>
            </a:br>
            <a:br>
              <a:rPr lang="pt-BR" sz="2400" dirty="0"/>
            </a:br>
            <a:r>
              <a:rPr lang="pt-BR" sz="2400" dirty="0"/>
              <a:t>Linguagens de acesso - </a:t>
            </a:r>
            <a:r>
              <a:rPr lang="pt-BR" sz="2400" dirty="0" err="1"/>
              <a:t>NoSQL</a:t>
            </a:r>
            <a:endParaRPr lang="pt-BR" sz="2400" dirty="0"/>
          </a:p>
        </p:txBody>
      </p:sp>
      <p:sp>
        <p:nvSpPr>
          <p:cNvPr id="9" name="CaixaDeTexto 8"/>
          <p:cNvSpPr txBox="1"/>
          <p:nvPr/>
        </p:nvSpPr>
        <p:spPr>
          <a:xfrm>
            <a:off x="435987" y="2424040"/>
            <a:ext cx="1800200" cy="3139321"/>
          </a:xfrm>
          <a:prstGeom prst="rect">
            <a:avLst/>
          </a:prstGeom>
          <a:noFill/>
        </p:spPr>
        <p:txBody>
          <a:bodyPr wrap="square" rtlCol="0">
            <a:spAutoFit/>
          </a:bodyPr>
          <a:lstStyle/>
          <a:p>
            <a:r>
              <a:rPr lang="pt-BR" sz="1800" b="1" dirty="0" err="1">
                <a:solidFill>
                  <a:schemeClr val="tx1">
                    <a:lumMod val="85000"/>
                    <a:lumOff val="15000"/>
                  </a:schemeClr>
                </a:solidFill>
              </a:rPr>
              <a:t>Erland</a:t>
            </a:r>
            <a:r>
              <a:rPr lang="pt-BR" sz="1800" dirty="0">
                <a:solidFill>
                  <a:schemeClr val="tx1">
                    <a:lumMod val="85000"/>
                    <a:lumOff val="15000"/>
                  </a:schemeClr>
                </a:solidFill>
              </a:rPr>
              <a:t>: </a:t>
            </a:r>
            <a:r>
              <a:rPr lang="pt-BR" sz="1800" dirty="0" err="1">
                <a:solidFill>
                  <a:schemeClr val="tx1">
                    <a:lumMod val="85000"/>
                    <a:lumOff val="15000"/>
                  </a:schemeClr>
                </a:solidFill>
              </a:rPr>
              <a:t>Membase</a:t>
            </a:r>
            <a:r>
              <a:rPr lang="pt-BR" sz="1800" dirty="0">
                <a:solidFill>
                  <a:schemeClr val="tx1">
                    <a:lumMod val="85000"/>
                    <a:lumOff val="15000"/>
                  </a:schemeClr>
                </a:solidFill>
              </a:rPr>
              <a:t>, </a:t>
            </a:r>
            <a:r>
              <a:rPr lang="pt-BR" sz="1800" dirty="0" err="1">
                <a:solidFill>
                  <a:schemeClr val="tx1">
                    <a:lumMod val="85000"/>
                    <a:lumOff val="15000"/>
                  </a:schemeClr>
                </a:solidFill>
              </a:rPr>
              <a:t>Riak</a:t>
            </a:r>
            <a:r>
              <a:rPr lang="pt-BR" sz="1800" dirty="0">
                <a:solidFill>
                  <a:schemeClr val="tx1">
                    <a:lumMod val="85000"/>
                    <a:lumOff val="15000"/>
                  </a:schemeClr>
                </a:solidFill>
              </a:rPr>
              <a:t>, </a:t>
            </a:r>
            <a:r>
              <a:rPr lang="pt-BR" sz="1800" dirty="0" err="1">
                <a:solidFill>
                  <a:schemeClr val="tx1">
                    <a:lumMod val="85000"/>
                    <a:lumOff val="15000"/>
                  </a:schemeClr>
                </a:solidFill>
              </a:rPr>
              <a:t>CouchDB</a:t>
            </a:r>
            <a:endParaRPr lang="pt-BR" sz="1800" dirty="0">
              <a:solidFill>
                <a:schemeClr val="tx1">
                  <a:lumMod val="85000"/>
                  <a:lumOff val="15000"/>
                </a:schemeClr>
              </a:solidFill>
            </a:endParaRPr>
          </a:p>
          <a:p>
            <a:endParaRPr lang="pt-BR" sz="1800" dirty="0">
              <a:solidFill>
                <a:schemeClr val="tx1">
                  <a:lumMod val="85000"/>
                  <a:lumOff val="15000"/>
                </a:schemeClr>
              </a:solidFill>
            </a:endParaRPr>
          </a:p>
          <a:p>
            <a:r>
              <a:rPr lang="pt-BR" sz="1800" b="1" dirty="0">
                <a:solidFill>
                  <a:schemeClr val="tx1">
                    <a:lumMod val="85000"/>
                    <a:lumOff val="15000"/>
                  </a:schemeClr>
                </a:solidFill>
              </a:rPr>
              <a:t>Java</a:t>
            </a:r>
            <a:r>
              <a:rPr lang="pt-BR" sz="1800" dirty="0">
                <a:solidFill>
                  <a:schemeClr val="tx1">
                    <a:lumMod val="85000"/>
                    <a:lumOff val="15000"/>
                  </a:schemeClr>
                </a:solidFill>
              </a:rPr>
              <a:t> : Cassandra, </a:t>
            </a:r>
            <a:r>
              <a:rPr lang="pt-BR" sz="1800" dirty="0" err="1">
                <a:solidFill>
                  <a:schemeClr val="tx1">
                    <a:lumMod val="85000"/>
                    <a:lumOff val="15000"/>
                  </a:schemeClr>
                </a:solidFill>
              </a:rPr>
              <a:t>Hbase</a:t>
            </a:r>
            <a:r>
              <a:rPr lang="pt-BR" sz="1800" dirty="0">
                <a:solidFill>
                  <a:schemeClr val="tx1">
                    <a:lumMod val="85000"/>
                    <a:lumOff val="15000"/>
                  </a:schemeClr>
                </a:solidFill>
              </a:rPr>
              <a:t>, Neo4J, </a:t>
            </a:r>
          </a:p>
          <a:p>
            <a:endParaRPr lang="pt-BR" sz="1800" dirty="0">
              <a:solidFill>
                <a:schemeClr val="tx1">
                  <a:lumMod val="85000"/>
                  <a:lumOff val="15000"/>
                </a:schemeClr>
              </a:solidFill>
            </a:endParaRPr>
          </a:p>
          <a:p>
            <a:r>
              <a:rPr lang="pt-BR" sz="1800" b="1" dirty="0">
                <a:solidFill>
                  <a:schemeClr val="tx1">
                    <a:lumMod val="85000"/>
                    <a:lumOff val="15000"/>
                  </a:schemeClr>
                </a:solidFill>
              </a:rPr>
              <a:t>C++: </a:t>
            </a:r>
            <a:r>
              <a:rPr lang="pt-BR" sz="1800" dirty="0" err="1">
                <a:solidFill>
                  <a:schemeClr val="tx1">
                    <a:lumMod val="85000"/>
                    <a:lumOff val="15000"/>
                  </a:schemeClr>
                </a:solidFill>
              </a:rPr>
              <a:t>mongoDB</a:t>
            </a:r>
            <a:r>
              <a:rPr lang="pt-BR" sz="1800" dirty="0">
                <a:solidFill>
                  <a:schemeClr val="tx1">
                    <a:lumMod val="85000"/>
                    <a:lumOff val="15000"/>
                  </a:schemeClr>
                </a:solidFill>
              </a:rPr>
              <a:t>, Redis</a:t>
            </a:r>
          </a:p>
          <a:p>
            <a:endParaRPr lang="pt-BR" sz="1800" dirty="0">
              <a:solidFill>
                <a:schemeClr val="tx1">
                  <a:lumMod val="85000"/>
                  <a:lumOff val="15000"/>
                </a:schemeClr>
              </a:solidFill>
            </a:endParaRPr>
          </a:p>
          <a:p>
            <a:r>
              <a:rPr lang="pt-BR" sz="1800" b="1" dirty="0">
                <a:solidFill>
                  <a:schemeClr val="tx1">
                    <a:lumMod val="85000"/>
                    <a:lumOff val="15000"/>
                  </a:schemeClr>
                </a:solidFill>
              </a:rPr>
              <a:t>Entre outras</a:t>
            </a:r>
            <a:r>
              <a:rPr lang="pt-BR" sz="1800" dirty="0">
                <a:solidFill>
                  <a:schemeClr val="tx1">
                    <a:lumMod val="85000"/>
                    <a:lumOff val="15000"/>
                  </a:schemeClr>
                </a:solidFill>
              </a:rPr>
              <a:t>.</a:t>
            </a:r>
          </a:p>
        </p:txBody>
      </p:sp>
      <p:pic>
        <p:nvPicPr>
          <p:cNvPr id="3" name="Imagem 2"/>
          <p:cNvPicPr>
            <a:picLocks noChangeAspect="1"/>
          </p:cNvPicPr>
          <p:nvPr/>
        </p:nvPicPr>
        <p:blipFill>
          <a:blip r:embed="rId3"/>
          <a:stretch>
            <a:fillRect/>
          </a:stretch>
        </p:blipFill>
        <p:spPr>
          <a:xfrm>
            <a:off x="4205287" y="2206352"/>
            <a:ext cx="4724400" cy="2943225"/>
          </a:xfrm>
          <a:prstGeom prst="rect">
            <a:avLst/>
          </a:prstGeom>
        </p:spPr>
      </p:pic>
      <p:pic>
        <p:nvPicPr>
          <p:cNvPr id="4" name="Imagem 3"/>
          <p:cNvPicPr>
            <a:picLocks noChangeAspect="1"/>
          </p:cNvPicPr>
          <p:nvPr/>
        </p:nvPicPr>
        <p:blipFill>
          <a:blip r:embed="rId4"/>
          <a:stretch>
            <a:fillRect/>
          </a:stretch>
        </p:blipFill>
        <p:spPr>
          <a:xfrm>
            <a:off x="4205287" y="5233764"/>
            <a:ext cx="2867025" cy="1600200"/>
          </a:xfrm>
          <a:prstGeom prst="rect">
            <a:avLst/>
          </a:prstGeom>
        </p:spPr>
      </p:pic>
      <p:sp>
        <p:nvSpPr>
          <p:cNvPr id="8" name="Rectangle 2">
            <a:extLst>
              <a:ext uri="{FF2B5EF4-FFF2-40B4-BE49-F238E27FC236}">
                <a16:creationId xmlns:a16="http://schemas.microsoft.com/office/drawing/2014/main" id="{5ADA3108-DBD3-44E6-95E5-FA37B3833894}"/>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3813927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323530" y="1571612"/>
            <a:ext cx="8641085" cy="3582726"/>
          </a:xfrm>
        </p:spPr>
        <p:txBody>
          <a:bodyPr/>
          <a:lstStyle/>
          <a:p>
            <a:pPr eaLnBrk="1" hangingPunct="1">
              <a:lnSpc>
                <a:spcPct val="80000"/>
              </a:lnSpc>
            </a:pPr>
            <a:endParaRPr lang="pt-BR" sz="1600" b="0" i="0" dirty="0"/>
          </a:p>
          <a:p>
            <a:pPr lvl="2" eaLnBrk="1" hangingPunct="1">
              <a:lnSpc>
                <a:spcPct val="80000"/>
              </a:lnSpc>
            </a:pPr>
            <a:endParaRPr lang="pt-BR" sz="1600" b="0" i="0" dirty="0"/>
          </a:p>
          <a:p>
            <a:pPr lvl="2" eaLnBrk="1" hangingPunct="1">
              <a:lnSpc>
                <a:spcPct val="80000"/>
              </a:lnSpc>
            </a:pPr>
            <a:endParaRPr lang="pt-BR" sz="1600" b="0" i="0" dirty="0"/>
          </a:p>
          <a:p>
            <a:pPr eaLnBrk="1" hangingPunct="1">
              <a:lnSpc>
                <a:spcPct val="150000"/>
              </a:lnSpc>
            </a:pPr>
            <a:r>
              <a:rPr lang="pt-BR" sz="1800" b="0" i="0" dirty="0"/>
              <a:t>Inclui os recursos de armazenamento que podem ser acessados diretamente pela unidade central de processamento (CPU), como a memória principal, memórias </a:t>
            </a:r>
            <a:r>
              <a:rPr lang="pt-BR" sz="1800" i="0" dirty="0" err="1"/>
              <a:t>cache</a:t>
            </a:r>
            <a:r>
              <a:rPr lang="pt-BR" sz="1800" b="0" i="0" dirty="0"/>
              <a:t> e/ou em disco. </a:t>
            </a:r>
          </a:p>
          <a:p>
            <a:pPr lvl="1" eaLnBrk="1" hangingPunct="1">
              <a:lnSpc>
                <a:spcPct val="150000"/>
              </a:lnSpc>
            </a:pPr>
            <a:r>
              <a:rPr lang="pt-BR" sz="1800" b="0" i="0" dirty="0">
                <a:ea typeface="+mn-ea"/>
              </a:rPr>
              <a:t>Tradicional parte menor em memória e restante em disco</a:t>
            </a:r>
          </a:p>
          <a:p>
            <a:pPr lvl="1" eaLnBrk="1" hangingPunct="1">
              <a:lnSpc>
                <a:spcPct val="150000"/>
              </a:lnSpc>
            </a:pPr>
            <a:r>
              <a:rPr lang="pt-BR" sz="1800" b="0" i="0" dirty="0">
                <a:ea typeface="+mn-ea"/>
              </a:rPr>
              <a:t>In memory – totalmente em memória ou parcialmente em memória</a:t>
            </a:r>
          </a:p>
          <a:p>
            <a:pPr lvl="1" eaLnBrk="1" hangingPunct="1">
              <a:lnSpc>
                <a:spcPct val="150000"/>
              </a:lnSpc>
            </a:pPr>
            <a:endParaRPr lang="pt-BR" sz="1600" b="0" i="0" dirty="0">
              <a:ea typeface="+mn-ea"/>
            </a:endParaRPr>
          </a:p>
        </p:txBody>
      </p:sp>
      <p:pic>
        <p:nvPicPr>
          <p:cNvPr id="40962" name="Picture 2" descr="http://blogs-images.forbes.com/alexkonrad/files/2014/10/birst-sap2-e1412875749942.jpg"/>
          <p:cNvPicPr>
            <a:picLocks noChangeAspect="1" noChangeArrowheads="1"/>
          </p:cNvPicPr>
          <p:nvPr/>
        </p:nvPicPr>
        <p:blipFill>
          <a:blip r:embed="rId3" cstate="print"/>
          <a:srcRect/>
          <a:stretch>
            <a:fillRect/>
          </a:stretch>
        </p:blipFill>
        <p:spPr bwMode="auto">
          <a:xfrm>
            <a:off x="6903489" y="1000108"/>
            <a:ext cx="2240511" cy="1260920"/>
          </a:xfrm>
          <a:prstGeom prst="rect">
            <a:avLst/>
          </a:prstGeom>
          <a:noFill/>
        </p:spPr>
      </p:pic>
      <p:sp>
        <p:nvSpPr>
          <p:cNvPr id="7" name="Rectangle 2"/>
          <p:cNvSpPr txBox="1">
            <a:spLocks noChangeArrowheads="1"/>
          </p:cNvSpPr>
          <p:nvPr/>
        </p:nvSpPr>
        <p:spPr bwMode="auto">
          <a:xfrm>
            <a:off x="300672" y="1631559"/>
            <a:ext cx="8686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nSpc>
                <a:spcPct val="90000"/>
              </a:lnSpc>
              <a:spcBef>
                <a:spcPct val="30000"/>
              </a:spcBef>
              <a:buClr>
                <a:schemeClr val="bg2"/>
              </a:buClr>
            </a:pPr>
            <a:r>
              <a:rPr lang="pt-BR" sz="2200" kern="0" dirty="0">
                <a:solidFill>
                  <a:srgbClr val="ED145B"/>
                </a:solidFill>
                <a:latin typeface="+mn-lt"/>
                <a:cs typeface="+mn-cs"/>
              </a:rPr>
              <a:t>Processamento e armazenamento</a:t>
            </a:r>
          </a:p>
        </p:txBody>
      </p:sp>
      <p:sp>
        <p:nvSpPr>
          <p:cNvPr id="8" name="CaixaDeTexto 7"/>
          <p:cNvSpPr txBox="1"/>
          <p:nvPr/>
        </p:nvSpPr>
        <p:spPr>
          <a:xfrm>
            <a:off x="785786" y="5065438"/>
            <a:ext cx="2071702" cy="584775"/>
          </a:xfrm>
          <a:prstGeom prst="rect">
            <a:avLst/>
          </a:prstGeom>
          <a:noFill/>
        </p:spPr>
        <p:txBody>
          <a:bodyPr wrap="square" rtlCol="0">
            <a:spAutoFit/>
          </a:bodyPr>
          <a:lstStyle/>
          <a:p>
            <a:r>
              <a:rPr lang="pt-BR" sz="3200" b="1" dirty="0">
                <a:solidFill>
                  <a:srgbClr val="00B050"/>
                </a:solidFill>
              </a:rPr>
              <a:t>Dados </a:t>
            </a:r>
          </a:p>
        </p:txBody>
      </p:sp>
      <p:sp>
        <p:nvSpPr>
          <p:cNvPr id="9" name="CaixaDeTexto 8"/>
          <p:cNvSpPr txBox="1"/>
          <p:nvPr/>
        </p:nvSpPr>
        <p:spPr>
          <a:xfrm>
            <a:off x="3571868" y="4851124"/>
            <a:ext cx="2071702" cy="584775"/>
          </a:xfrm>
          <a:prstGeom prst="rect">
            <a:avLst/>
          </a:prstGeom>
          <a:noFill/>
          <a:ln>
            <a:noFill/>
          </a:ln>
        </p:spPr>
        <p:txBody>
          <a:bodyPr wrap="square" rtlCol="0">
            <a:spAutoFit/>
          </a:bodyPr>
          <a:lstStyle/>
          <a:p>
            <a:r>
              <a:rPr lang="pt-BR" sz="3200" b="1" dirty="0">
                <a:solidFill>
                  <a:srgbClr val="0070C0"/>
                </a:solidFill>
              </a:rPr>
              <a:t>Índices</a:t>
            </a:r>
          </a:p>
        </p:txBody>
      </p:sp>
      <p:sp>
        <p:nvSpPr>
          <p:cNvPr id="10" name="CaixaDeTexto 9"/>
          <p:cNvSpPr txBox="1"/>
          <p:nvPr/>
        </p:nvSpPr>
        <p:spPr>
          <a:xfrm>
            <a:off x="5715008" y="5136876"/>
            <a:ext cx="2714644" cy="584775"/>
          </a:xfrm>
          <a:prstGeom prst="rect">
            <a:avLst/>
          </a:prstGeom>
          <a:noFill/>
        </p:spPr>
        <p:txBody>
          <a:bodyPr wrap="square" rtlCol="0">
            <a:spAutoFit/>
          </a:bodyPr>
          <a:lstStyle/>
          <a:p>
            <a:r>
              <a:rPr lang="pt-BR" sz="3200" b="1" dirty="0" err="1">
                <a:solidFill>
                  <a:srgbClr val="FF0000"/>
                </a:solidFill>
              </a:rPr>
              <a:t>Metadados</a:t>
            </a:r>
            <a:endParaRPr lang="pt-BR" sz="3200" b="1" dirty="0">
              <a:solidFill>
                <a:srgbClr val="FF0000"/>
              </a:solidFill>
            </a:endParaRPr>
          </a:p>
        </p:txBody>
      </p:sp>
      <p:sp>
        <p:nvSpPr>
          <p:cNvPr id="11" name="CaixaDeTexto 10"/>
          <p:cNvSpPr txBox="1"/>
          <p:nvPr/>
        </p:nvSpPr>
        <p:spPr>
          <a:xfrm>
            <a:off x="2143108" y="5708380"/>
            <a:ext cx="5572164" cy="584775"/>
          </a:xfrm>
          <a:prstGeom prst="rect">
            <a:avLst/>
          </a:prstGeom>
          <a:noFill/>
        </p:spPr>
        <p:txBody>
          <a:bodyPr wrap="square" rtlCol="0">
            <a:spAutoFit/>
          </a:bodyPr>
          <a:lstStyle/>
          <a:p>
            <a:r>
              <a:rPr lang="pt-BR" sz="3200" b="1" dirty="0">
                <a:solidFill>
                  <a:srgbClr val="7030A0"/>
                </a:solidFill>
              </a:rPr>
              <a:t>Processamento dos dados </a:t>
            </a:r>
          </a:p>
        </p:txBody>
      </p:sp>
      <p:sp>
        <p:nvSpPr>
          <p:cNvPr id="12" name="Rectangle 2">
            <a:extLst>
              <a:ext uri="{FF2B5EF4-FFF2-40B4-BE49-F238E27FC236}">
                <a16:creationId xmlns:a16="http://schemas.microsoft.com/office/drawing/2014/main" id="{2B9D6B7B-A20D-48AA-B7DF-A7F720D74C26}"/>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4121112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aixaDeTexto 262"/>
          <p:cNvSpPr txBox="1"/>
          <p:nvPr/>
        </p:nvSpPr>
        <p:spPr>
          <a:xfrm>
            <a:off x="468313" y="1281259"/>
            <a:ext cx="8427714" cy="5842497"/>
          </a:xfrm>
          <a:prstGeom prst="rect">
            <a:avLst/>
          </a:prstGeom>
          <a:noFill/>
        </p:spPr>
        <p:txBody>
          <a:bodyPr wrap="square" rtlCol="0">
            <a:spAutoFit/>
          </a:bodyPr>
          <a:lstStyle/>
          <a:p>
            <a:pPr marL="442913" indent="-266700">
              <a:lnSpc>
                <a:spcPct val="150000"/>
              </a:lnSpc>
              <a:buFont typeface="Wingdings" pitchFamily="2" charset="2"/>
              <a:buChar char="ü"/>
            </a:pPr>
            <a:r>
              <a:rPr lang="pt-PT" sz="2800" dirty="0">
                <a:solidFill>
                  <a:schemeClr val="tx1">
                    <a:lumMod val="95000"/>
                    <a:lumOff val="5000"/>
                  </a:schemeClr>
                </a:solidFill>
              </a:rPr>
              <a:t>Raramente todos os dados organizacionais são armazenado em um único banco de dados numa única localização</a:t>
            </a:r>
          </a:p>
          <a:p>
            <a:pPr marL="442913" indent="-266700">
              <a:lnSpc>
                <a:spcPct val="150000"/>
              </a:lnSpc>
              <a:buFont typeface="Wingdings" pitchFamily="2" charset="2"/>
              <a:buChar char="ü"/>
            </a:pPr>
            <a:endParaRPr lang="pt-PT" sz="2800" dirty="0">
              <a:solidFill>
                <a:schemeClr val="tx1">
                  <a:lumMod val="95000"/>
                  <a:lumOff val="5000"/>
                </a:schemeClr>
              </a:solidFill>
            </a:endParaRPr>
          </a:p>
          <a:p>
            <a:pPr marL="530225" indent="-354013">
              <a:lnSpc>
                <a:spcPct val="150000"/>
              </a:lnSpc>
              <a:buFont typeface="Wingdings" pitchFamily="2" charset="2"/>
              <a:buChar char="ü"/>
            </a:pPr>
            <a:r>
              <a:rPr lang="pt-PT" sz="2800" dirty="0">
                <a:solidFill>
                  <a:schemeClr val="tx1">
                    <a:lumMod val="95000"/>
                    <a:lumOff val="5000"/>
                  </a:schemeClr>
                </a:solidFill>
              </a:rPr>
              <a:t>Diferentes sistemas de informação em uma organização são desenvolvidos em diferentes momentos</a:t>
            </a:r>
          </a:p>
          <a:p>
            <a:pPr marL="530225" indent="-354013">
              <a:lnSpc>
                <a:spcPct val="150000"/>
              </a:lnSpc>
              <a:buFont typeface="Wingdings" pitchFamily="2" charset="2"/>
              <a:buChar char="ü"/>
            </a:pPr>
            <a:endParaRPr lang="pt-PT" sz="2800" dirty="0">
              <a:solidFill>
                <a:schemeClr val="tx1">
                  <a:lumMod val="95000"/>
                  <a:lumOff val="5000"/>
                </a:schemeClr>
              </a:solidFill>
            </a:endParaRPr>
          </a:p>
          <a:p>
            <a:pPr marL="442913" indent="-266700">
              <a:lnSpc>
                <a:spcPct val="150000"/>
              </a:lnSpc>
              <a:buFont typeface="Wingdings" pitchFamily="2" charset="2"/>
              <a:buChar char="ü"/>
            </a:pPr>
            <a:endParaRPr lang="pt-PT" sz="2800" dirty="0">
              <a:solidFill>
                <a:schemeClr val="tx1">
                  <a:lumMod val="95000"/>
                  <a:lumOff val="5000"/>
                </a:schemeClr>
              </a:solidFill>
            </a:endParaRPr>
          </a:p>
        </p:txBody>
      </p:sp>
      <p:sp>
        <p:nvSpPr>
          <p:cNvPr id="7" name="Rectangle 2">
            <a:extLst>
              <a:ext uri="{FF2B5EF4-FFF2-40B4-BE49-F238E27FC236}">
                <a16:creationId xmlns:a16="http://schemas.microsoft.com/office/drawing/2014/main" id="{4D560FDE-73C1-44E1-BAE1-A3BA8F1603A5}"/>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650337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em curva para baixo 7"/>
          <p:cNvSpPr/>
          <p:nvPr/>
        </p:nvSpPr>
        <p:spPr bwMode="auto">
          <a:xfrm rot="3087790">
            <a:off x="3701555" y="1372212"/>
            <a:ext cx="2561456" cy="1211304"/>
          </a:xfrm>
          <a:prstGeom prst="curvedDownArrow">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Arial" pitchFamily="34" charset="0"/>
            </a:endParaRPr>
          </a:p>
        </p:txBody>
      </p:sp>
      <p:pic>
        <p:nvPicPr>
          <p:cNvPr id="6" name="Imagem 5"/>
          <p:cNvPicPr>
            <a:picLocks noChangeAspect="1"/>
          </p:cNvPicPr>
          <p:nvPr/>
        </p:nvPicPr>
        <p:blipFill>
          <a:blip r:embed="rId2"/>
          <a:stretch>
            <a:fillRect/>
          </a:stretch>
        </p:blipFill>
        <p:spPr>
          <a:xfrm>
            <a:off x="376863" y="1052736"/>
            <a:ext cx="3505889" cy="2736304"/>
          </a:xfrm>
          <a:prstGeom prst="rect">
            <a:avLst/>
          </a:prstGeom>
        </p:spPr>
      </p:pic>
      <p:pic>
        <p:nvPicPr>
          <p:cNvPr id="7" name="Imagem 6"/>
          <p:cNvPicPr>
            <a:picLocks noChangeAspect="1"/>
          </p:cNvPicPr>
          <p:nvPr/>
        </p:nvPicPr>
        <p:blipFill>
          <a:blip r:embed="rId3"/>
          <a:stretch>
            <a:fillRect/>
          </a:stretch>
        </p:blipFill>
        <p:spPr>
          <a:xfrm>
            <a:off x="4139952" y="3128136"/>
            <a:ext cx="4984086" cy="3584335"/>
          </a:xfrm>
          <a:prstGeom prst="rect">
            <a:avLst/>
          </a:prstGeom>
        </p:spPr>
      </p:pic>
      <p:sp>
        <p:nvSpPr>
          <p:cNvPr id="9" name="Rectangle 2">
            <a:extLst>
              <a:ext uri="{FF2B5EF4-FFF2-40B4-BE49-F238E27FC236}">
                <a16:creationId xmlns:a16="http://schemas.microsoft.com/office/drawing/2014/main" id="{E2126F9F-8999-4C36-B849-653C8A75D5EE}"/>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4053969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3"/>
          <p:cNvSpPr>
            <a:spLocks noGrp="1" noChangeArrowheads="1"/>
          </p:cNvSpPr>
          <p:nvPr>
            <p:ph type="body" sz="half" idx="1"/>
          </p:nvPr>
        </p:nvSpPr>
        <p:spPr>
          <a:xfrm>
            <a:off x="107504" y="836613"/>
            <a:ext cx="8784331" cy="1800299"/>
          </a:xfrm>
        </p:spPr>
        <p:txBody>
          <a:bodyPr/>
          <a:lstStyle/>
          <a:p>
            <a:pPr>
              <a:lnSpc>
                <a:spcPct val="80000"/>
              </a:lnSpc>
            </a:pPr>
            <a:r>
              <a:rPr lang="pt-BR" altLang="pt-BR" sz="2000" b="0" i="0" dirty="0">
                <a:latin typeface="Calibri" panose="020F0502020204030204" pitchFamily="34" charset="0"/>
              </a:rPr>
              <a:t>Criado em 1943, pelos americanos John </a:t>
            </a:r>
            <a:r>
              <a:rPr lang="pt-BR" altLang="pt-BR" sz="2000" b="0" i="0" dirty="0" err="1">
                <a:latin typeface="Calibri" panose="020F0502020204030204" pitchFamily="34" charset="0"/>
              </a:rPr>
              <a:t>Mauchly</a:t>
            </a:r>
            <a:r>
              <a:rPr lang="pt-BR" altLang="pt-BR" sz="2000" b="0" i="0" dirty="0">
                <a:latin typeface="Calibri" panose="020F0502020204030204" pitchFamily="34" charset="0"/>
              </a:rPr>
              <a:t> e John Adam </a:t>
            </a:r>
            <a:r>
              <a:rPr lang="pt-BR" altLang="pt-BR" sz="2000" b="0" i="0" dirty="0" err="1">
                <a:latin typeface="Calibri" panose="020F0502020204030204" pitchFamily="34" charset="0"/>
              </a:rPr>
              <a:t>Presper</a:t>
            </a:r>
            <a:r>
              <a:rPr lang="pt-BR" altLang="pt-BR" sz="2000" b="0" i="0" dirty="0">
                <a:latin typeface="Calibri" panose="020F0502020204030204" pitchFamily="34" charset="0"/>
              </a:rPr>
              <a:t> </a:t>
            </a:r>
            <a:r>
              <a:rPr lang="pt-BR" altLang="pt-BR" sz="2000" b="0" i="0" dirty="0" err="1">
                <a:latin typeface="Calibri" panose="020F0502020204030204" pitchFamily="34" charset="0"/>
              </a:rPr>
              <a:t>Eckert</a:t>
            </a:r>
            <a:r>
              <a:rPr lang="pt-BR" altLang="pt-BR" sz="2000" b="0" i="0" dirty="0">
                <a:latin typeface="Calibri" panose="020F0502020204030204" pitchFamily="34" charset="0"/>
              </a:rPr>
              <a:t> Jr, o ENIAC foi o primeiro computador eletrônico de uso geral, utilizando-se de válvulas. Operava na base decimal e não em binários. Possuía cerca de 18000 válvulas, com 175 KW de potência, ocupando cerca de 270 m</a:t>
            </a:r>
            <a:r>
              <a:rPr lang="pt-BR" altLang="pt-BR" sz="2000" b="0" i="0" baseline="30000" dirty="0">
                <a:latin typeface="Calibri" panose="020F0502020204030204" pitchFamily="34" charset="0"/>
              </a:rPr>
              <a:t>2</a:t>
            </a:r>
            <a:r>
              <a:rPr lang="pt-BR" altLang="pt-BR" sz="2000" b="0" i="0" dirty="0">
                <a:latin typeface="Calibri" panose="020F0502020204030204" pitchFamily="34" charset="0"/>
              </a:rPr>
              <a:t>. Realizava cerca de 5000 operações por segundo, pesando por volta de  30 toneladas. Sua aplicação principal foi cálculo balístico, usado na segunda guerra mundial. </a:t>
            </a:r>
          </a:p>
          <a:p>
            <a:pPr marL="0" indent="0">
              <a:lnSpc>
                <a:spcPct val="80000"/>
              </a:lnSpc>
              <a:buNone/>
            </a:pPr>
            <a:endParaRPr lang="pt-BR" altLang="pt-BR" sz="2000" b="0" i="0" dirty="0">
              <a:latin typeface="Calibri" panose="020F0502020204030204" pitchFamily="34" charset="0"/>
            </a:endParaRPr>
          </a:p>
        </p:txBody>
      </p:sp>
      <p:pic>
        <p:nvPicPr>
          <p:cNvPr id="97286" name="Picture 6" descr="ANd9GcQPdOJyw4mKcAcDsorUFWLMb8bA7EiuD9dd2KWztmkvMOjQYU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738" y="3746489"/>
            <a:ext cx="3334070" cy="217143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Breve Histórico</a:t>
            </a:r>
          </a:p>
        </p:txBody>
      </p:sp>
      <p:sp>
        <p:nvSpPr>
          <p:cNvPr id="6" name="CaixaDeTexto 5"/>
          <p:cNvSpPr txBox="1"/>
          <p:nvPr/>
        </p:nvSpPr>
        <p:spPr>
          <a:xfrm>
            <a:off x="5162866" y="5877272"/>
            <a:ext cx="331755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Jean Jennings e Marly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Wescoff</a:t>
            </a: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 programando... </a:t>
            </a:r>
          </a:p>
        </p:txBody>
      </p:sp>
      <p:sp>
        <p:nvSpPr>
          <p:cNvPr id="3" name="CaixaDeTexto 2"/>
          <p:cNvSpPr txBox="1"/>
          <p:nvPr/>
        </p:nvSpPr>
        <p:spPr>
          <a:xfrm>
            <a:off x="179512" y="2492896"/>
            <a:ext cx="4464496" cy="252376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 ENIAC era programado por uma equipe de seis mulheres (Jean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Jennings</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Bartik</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Frances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Snyder</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Holberton</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Kathleen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McNulty</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Mauchly</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Antonelli,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Marlyn</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Wescoff</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Meltzer</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Frances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Bilas</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Spence e Ruth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Lichterman</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Teitelbaum</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800" b="1" i="1" u="none" strike="noStrike" kern="1200" cap="none" spc="0" normalizeH="0" baseline="0" noProof="0" dirty="0">
              <a:ln>
                <a:noFill/>
              </a:ln>
              <a:solidFill>
                <a:srgbClr val="FFFFFF"/>
              </a:solidFill>
              <a:effectLst/>
              <a:uLnTx/>
              <a:uFillTx/>
              <a:latin typeface="Square721 BT" pitchFamily="34" charset="0"/>
              <a:ea typeface="+mn-ea"/>
              <a:cs typeface="+mn-cs"/>
            </a:endParaRPr>
          </a:p>
        </p:txBody>
      </p:sp>
      <p:pic>
        <p:nvPicPr>
          <p:cNvPr id="4098" name="Picture 2" descr="http://hiperfree.com/wp-content/uploads/2011/03/eni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19" y="2664430"/>
            <a:ext cx="2471318" cy="17951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history-computer.com/People/images/MauchlyPortra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83" y="4641779"/>
            <a:ext cx="1154534" cy="11208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bnwebxp.xpg.uol.com.br/imagem/ecke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4637854"/>
            <a:ext cx="1450202" cy="1138006"/>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p:cNvSpPr txBox="1"/>
          <p:nvPr/>
        </p:nvSpPr>
        <p:spPr>
          <a:xfrm>
            <a:off x="87086" y="5733256"/>
            <a:ext cx="390885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John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Mauchly</a:t>
            </a: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Presper</a:t>
            </a: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Eckert</a:t>
            </a:r>
            <a:endPar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17187702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bwMode="auto">
          <a:xfrm>
            <a:off x="467544" y="1700808"/>
            <a:ext cx="2880320" cy="108012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lumMod val="95000"/>
                    <a:lumOff val="5000"/>
                  </a:schemeClr>
                </a:solidFill>
                <a:effectLst/>
                <a:latin typeface="Arial" pitchFamily="34" charset="0"/>
              </a:rPr>
              <a:t>Clientes</a:t>
            </a:r>
          </a:p>
        </p:txBody>
      </p:sp>
      <p:pic>
        <p:nvPicPr>
          <p:cNvPr id="1028" name="Picture 4" descr="http://thumbs.dreamstime.com/thumb_452/1257845122HSa0r4.jpg"/>
          <p:cNvPicPr>
            <a:picLocks noChangeAspect="1" noChangeArrowheads="1"/>
          </p:cNvPicPr>
          <p:nvPr/>
        </p:nvPicPr>
        <p:blipFill>
          <a:blip r:embed="rId2" cstate="print"/>
          <a:srcRect/>
          <a:stretch>
            <a:fillRect/>
          </a:stretch>
        </p:blipFill>
        <p:spPr bwMode="auto">
          <a:xfrm>
            <a:off x="395536" y="2924948"/>
            <a:ext cx="2857500" cy="1762125"/>
          </a:xfrm>
          <a:prstGeom prst="rect">
            <a:avLst/>
          </a:prstGeom>
          <a:noFill/>
        </p:spPr>
      </p:pic>
      <p:sp>
        <p:nvSpPr>
          <p:cNvPr id="8" name="Retângulo 7"/>
          <p:cNvSpPr/>
          <p:nvPr/>
        </p:nvSpPr>
        <p:spPr bwMode="auto">
          <a:xfrm>
            <a:off x="5940152" y="1700808"/>
            <a:ext cx="2880320" cy="576064"/>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lumMod val="95000"/>
                    <a:lumOff val="5000"/>
                  </a:schemeClr>
                </a:solidFill>
                <a:effectLst/>
                <a:latin typeface="Arial" pitchFamily="34" charset="0"/>
              </a:rPr>
              <a:t>ERP</a:t>
            </a:r>
          </a:p>
        </p:txBody>
      </p:sp>
      <p:sp>
        <p:nvSpPr>
          <p:cNvPr id="9" name="Retângulo 8"/>
          <p:cNvSpPr/>
          <p:nvPr/>
        </p:nvSpPr>
        <p:spPr bwMode="auto">
          <a:xfrm>
            <a:off x="5940152" y="3212976"/>
            <a:ext cx="2880320" cy="576064"/>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lumMod val="95000"/>
                    <a:lumOff val="5000"/>
                  </a:schemeClr>
                </a:solidFill>
                <a:effectLst/>
                <a:latin typeface="Arial" pitchFamily="34" charset="0"/>
              </a:rPr>
              <a:t>CRM</a:t>
            </a:r>
          </a:p>
        </p:txBody>
      </p:sp>
      <p:sp>
        <p:nvSpPr>
          <p:cNvPr id="10" name="Retângulo 9"/>
          <p:cNvSpPr/>
          <p:nvPr/>
        </p:nvSpPr>
        <p:spPr bwMode="auto">
          <a:xfrm>
            <a:off x="5940152" y="4725144"/>
            <a:ext cx="2880320" cy="648072"/>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lumMod val="95000"/>
                    <a:lumOff val="5000"/>
                  </a:schemeClr>
                </a:solidFill>
                <a:effectLst/>
                <a:latin typeface="Arial" pitchFamily="34" charset="0"/>
              </a:rPr>
              <a:t>Mídias Sociais</a:t>
            </a:r>
          </a:p>
        </p:txBody>
      </p:sp>
      <p:cxnSp>
        <p:nvCxnSpPr>
          <p:cNvPr id="12" name="Conector de seta reta 11"/>
          <p:cNvCxnSpPr>
            <a:stCxn id="5" idx="3"/>
            <a:endCxn id="8" idx="1"/>
          </p:cNvCxnSpPr>
          <p:nvPr/>
        </p:nvCxnSpPr>
        <p:spPr bwMode="auto">
          <a:xfrm flipV="1">
            <a:off x="3347864" y="1988840"/>
            <a:ext cx="2592288" cy="252028"/>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cxnSp>
        <p:nvCxnSpPr>
          <p:cNvPr id="14" name="Conector de seta reta 13"/>
          <p:cNvCxnSpPr>
            <a:stCxn id="5" idx="3"/>
            <a:endCxn id="9" idx="1"/>
          </p:cNvCxnSpPr>
          <p:nvPr/>
        </p:nvCxnSpPr>
        <p:spPr bwMode="auto">
          <a:xfrm>
            <a:off x="3347864" y="2240868"/>
            <a:ext cx="2592288" cy="1260140"/>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cxnSp>
        <p:nvCxnSpPr>
          <p:cNvPr id="16" name="Conector de seta reta 15"/>
          <p:cNvCxnSpPr>
            <a:stCxn id="5" idx="3"/>
            <a:endCxn id="10" idx="1"/>
          </p:cNvCxnSpPr>
          <p:nvPr/>
        </p:nvCxnSpPr>
        <p:spPr bwMode="auto">
          <a:xfrm>
            <a:off x="3347864" y="2240868"/>
            <a:ext cx="2592288" cy="2808312"/>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sp>
        <p:nvSpPr>
          <p:cNvPr id="20" name="CaixaDeTexto 19"/>
          <p:cNvSpPr txBox="1"/>
          <p:nvPr/>
        </p:nvSpPr>
        <p:spPr>
          <a:xfrm>
            <a:off x="3635896" y="1484786"/>
            <a:ext cx="2088232" cy="461665"/>
          </a:xfrm>
          <a:prstGeom prst="rect">
            <a:avLst/>
          </a:prstGeom>
          <a:noFill/>
        </p:spPr>
        <p:txBody>
          <a:bodyPr wrap="square" rtlCol="0">
            <a:spAutoFit/>
          </a:bodyPr>
          <a:lstStyle/>
          <a:p>
            <a:r>
              <a:rPr lang="pt-BR" sz="1200" dirty="0">
                <a:solidFill>
                  <a:schemeClr val="tx1">
                    <a:lumMod val="95000"/>
                    <a:lumOff val="5000"/>
                  </a:schemeClr>
                </a:solidFill>
              </a:rPr>
              <a:t>Pedidos, Faturas, Pagamentos, precificação, contatos, ...</a:t>
            </a:r>
          </a:p>
        </p:txBody>
      </p:sp>
      <p:sp>
        <p:nvSpPr>
          <p:cNvPr id="21" name="CaixaDeTexto 20"/>
          <p:cNvSpPr txBox="1"/>
          <p:nvPr/>
        </p:nvSpPr>
        <p:spPr>
          <a:xfrm>
            <a:off x="4499992" y="2463289"/>
            <a:ext cx="2304256" cy="461665"/>
          </a:xfrm>
          <a:prstGeom prst="rect">
            <a:avLst/>
          </a:prstGeom>
          <a:noFill/>
        </p:spPr>
        <p:txBody>
          <a:bodyPr wrap="square" rtlCol="0">
            <a:spAutoFit/>
          </a:bodyPr>
          <a:lstStyle/>
          <a:p>
            <a:r>
              <a:rPr lang="pt-BR" sz="1200" dirty="0">
                <a:solidFill>
                  <a:schemeClr val="tx1">
                    <a:lumMod val="95000"/>
                    <a:lumOff val="5000"/>
                  </a:schemeClr>
                </a:solidFill>
              </a:rPr>
              <a:t>Atendimentos, perfil, </a:t>
            </a:r>
            <a:r>
              <a:rPr lang="pt-BR" sz="1200" dirty="0" err="1">
                <a:solidFill>
                  <a:schemeClr val="tx1">
                    <a:lumMod val="95000"/>
                    <a:lumOff val="5000"/>
                  </a:schemeClr>
                </a:solidFill>
              </a:rPr>
              <a:t>scores</a:t>
            </a:r>
            <a:r>
              <a:rPr lang="pt-BR" sz="1200" dirty="0">
                <a:solidFill>
                  <a:schemeClr val="tx1">
                    <a:lumMod val="95000"/>
                    <a:lumOff val="5000"/>
                  </a:schemeClr>
                </a:solidFill>
              </a:rPr>
              <a:t>, cesta de produtos ... </a:t>
            </a:r>
          </a:p>
        </p:txBody>
      </p:sp>
      <p:sp>
        <p:nvSpPr>
          <p:cNvPr id="22" name="CaixaDeTexto 21"/>
          <p:cNvSpPr txBox="1"/>
          <p:nvPr/>
        </p:nvSpPr>
        <p:spPr>
          <a:xfrm>
            <a:off x="5292080" y="4119473"/>
            <a:ext cx="2304256" cy="461665"/>
          </a:xfrm>
          <a:prstGeom prst="rect">
            <a:avLst/>
          </a:prstGeom>
          <a:noFill/>
        </p:spPr>
        <p:txBody>
          <a:bodyPr wrap="square" rtlCol="0">
            <a:spAutoFit/>
          </a:bodyPr>
          <a:lstStyle/>
          <a:p>
            <a:r>
              <a:rPr lang="pt-BR" sz="1200" dirty="0">
                <a:solidFill>
                  <a:schemeClr val="tx1">
                    <a:lumMod val="95000"/>
                    <a:lumOff val="5000"/>
                  </a:schemeClr>
                </a:solidFill>
              </a:rPr>
              <a:t>Rede de amigos, fotos, vídeos, opiniões, ...</a:t>
            </a:r>
          </a:p>
        </p:txBody>
      </p:sp>
      <p:sp>
        <p:nvSpPr>
          <p:cNvPr id="2" name="Cilindro 1"/>
          <p:cNvSpPr/>
          <p:nvPr/>
        </p:nvSpPr>
        <p:spPr bwMode="auto">
          <a:xfrm>
            <a:off x="7956376" y="2463289"/>
            <a:ext cx="760145" cy="461659"/>
          </a:xfrm>
          <a:prstGeom prst="can">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lumMod val="95000"/>
                  <a:lumOff val="5000"/>
                </a:schemeClr>
              </a:solidFill>
              <a:effectLst/>
              <a:latin typeface="Arial" pitchFamily="34" charset="0"/>
            </a:endParaRPr>
          </a:p>
        </p:txBody>
      </p:sp>
      <p:sp>
        <p:nvSpPr>
          <p:cNvPr id="17" name="Cilindro 16"/>
          <p:cNvSpPr/>
          <p:nvPr/>
        </p:nvSpPr>
        <p:spPr bwMode="auto">
          <a:xfrm>
            <a:off x="8038926" y="5481203"/>
            <a:ext cx="760145" cy="461659"/>
          </a:xfrm>
          <a:prstGeom prst="can">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lumMod val="95000"/>
                  <a:lumOff val="5000"/>
                </a:schemeClr>
              </a:solidFill>
              <a:effectLst/>
              <a:latin typeface="Arial" pitchFamily="34" charset="0"/>
            </a:endParaRPr>
          </a:p>
        </p:txBody>
      </p:sp>
      <p:sp>
        <p:nvSpPr>
          <p:cNvPr id="18" name="Cilindro 17"/>
          <p:cNvSpPr/>
          <p:nvPr/>
        </p:nvSpPr>
        <p:spPr bwMode="auto">
          <a:xfrm>
            <a:off x="7937768" y="3924668"/>
            <a:ext cx="760145" cy="461659"/>
          </a:xfrm>
          <a:prstGeom prst="can">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lumMod val="95000"/>
                  <a:lumOff val="5000"/>
                </a:schemeClr>
              </a:solidFill>
              <a:effectLst/>
              <a:latin typeface="Arial" pitchFamily="34" charset="0"/>
            </a:endParaRPr>
          </a:p>
        </p:txBody>
      </p:sp>
      <p:sp>
        <p:nvSpPr>
          <p:cNvPr id="19" name="Rectangle 2">
            <a:extLst>
              <a:ext uri="{FF2B5EF4-FFF2-40B4-BE49-F238E27FC236}">
                <a16:creationId xmlns:a16="http://schemas.microsoft.com/office/drawing/2014/main" id="{6B21A15F-DB75-45C9-BEAF-5A165E31E7B9}"/>
              </a:ext>
            </a:extLst>
          </p:cNvPr>
          <p:cNvSpPr txBox="1">
            <a:spLocks noChangeArrowheads="1"/>
          </p:cNvSpPr>
          <p:nvPr/>
        </p:nvSpPr>
        <p:spPr bwMode="auto">
          <a:xfrm>
            <a:off x="342996" y="836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marL="0" marR="0" lvl="0" indent="0" fontAlgn="base">
              <a:lnSpc>
                <a:spcPct val="90000"/>
              </a:lnSpc>
              <a:spcBef>
                <a:spcPct val="0"/>
              </a:spcBef>
              <a:spcAft>
                <a:spcPct val="0"/>
              </a:spcAft>
              <a:buClrTx/>
              <a:buSzTx/>
              <a:tabLst/>
              <a:defRPr/>
            </a:pPr>
            <a:r>
              <a:rPr lang="pt-BR" sz="2800" b="1" dirty="0">
                <a:ea typeface="+mj-ea"/>
                <a:cs typeface="+mj-cs"/>
              </a:rPr>
              <a:t>Arquitetura de Banco de Dados</a:t>
            </a:r>
          </a:p>
        </p:txBody>
      </p:sp>
    </p:spTree>
    <p:extLst>
      <p:ext uri="{BB962C8B-B14F-4D97-AF65-F5344CB8AC3E}">
        <p14:creationId xmlns:p14="http://schemas.microsoft.com/office/powerpoint/2010/main" val="2877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57242" y="-71438"/>
            <a:ext cx="8229600" cy="1143001"/>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2800" b="1" dirty="0" err="1">
                <a:solidFill>
                  <a:schemeClr val="tx1"/>
                </a:solidFill>
                <a:latin typeface="+mn-lt"/>
              </a:rPr>
              <a:t>Arquitetura</a:t>
            </a:r>
            <a:r>
              <a:rPr lang="en-US" sz="2800" b="1" dirty="0">
                <a:solidFill>
                  <a:schemeClr val="tx1"/>
                </a:solidFill>
                <a:latin typeface="+mn-lt"/>
              </a:rPr>
              <a:t> de Banco de Dados</a:t>
            </a:r>
            <a:endParaRPr lang="pt-BR" sz="2800" b="1" dirty="0">
              <a:solidFill>
                <a:schemeClr val="tx1"/>
              </a:solidFill>
              <a:latin typeface="+mn-lt"/>
            </a:endParaRPr>
          </a:p>
        </p:txBody>
      </p:sp>
      <p:sp>
        <p:nvSpPr>
          <p:cNvPr id="7171" name="Rectangle 3"/>
          <p:cNvSpPr>
            <a:spLocks noGrp="1" noChangeArrowheads="1"/>
          </p:cNvSpPr>
          <p:nvPr>
            <p:ph type="body" idx="1"/>
          </p:nvPr>
        </p:nvSpPr>
        <p:spPr>
          <a:xfrm>
            <a:off x="395536" y="980728"/>
            <a:ext cx="8748464" cy="2141984"/>
          </a:xfrm>
        </p:spPr>
        <p:txBody>
          <a:bodyPr/>
          <a:lstStyle/>
          <a:p>
            <a:pPr marL="0" indent="0">
              <a:buNone/>
            </a:pPr>
            <a:r>
              <a:rPr lang="pt-BR" sz="1800" b="0" i="0" noProof="0" dirty="0">
                <a:solidFill>
                  <a:schemeClr val="tx1">
                    <a:lumMod val="95000"/>
                    <a:lumOff val="5000"/>
                  </a:schemeClr>
                </a:solidFill>
              </a:rPr>
              <a:t>Exemplo:</a:t>
            </a:r>
          </a:p>
          <a:p>
            <a:pPr marL="400050" lvl="1" indent="0">
              <a:buNone/>
            </a:pPr>
            <a:r>
              <a:rPr lang="pt-BR" sz="1800" b="0" i="0" dirty="0">
                <a:solidFill>
                  <a:schemeClr val="tx1">
                    <a:lumMod val="95000"/>
                    <a:lumOff val="5000"/>
                  </a:schemeClr>
                </a:solidFill>
              </a:rPr>
              <a:t>Chave/valor: Redis</a:t>
            </a:r>
          </a:p>
          <a:p>
            <a:pPr marL="400050" lvl="1" indent="0">
              <a:buNone/>
            </a:pPr>
            <a:r>
              <a:rPr lang="pt-BR" sz="1800" b="0" i="0" noProof="0" dirty="0">
                <a:solidFill>
                  <a:schemeClr val="tx1">
                    <a:lumMod val="95000"/>
                    <a:lumOff val="5000"/>
                  </a:schemeClr>
                </a:solidFill>
              </a:rPr>
              <a:t>Documento: </a:t>
            </a:r>
            <a:r>
              <a:rPr lang="pt-BR" sz="1800" b="0" i="0" noProof="0" dirty="0" err="1">
                <a:solidFill>
                  <a:schemeClr val="tx1">
                    <a:lumMod val="95000"/>
                    <a:lumOff val="5000"/>
                  </a:schemeClr>
                </a:solidFill>
              </a:rPr>
              <a:t>MongoDb</a:t>
            </a:r>
            <a:endParaRPr lang="pt-BR" sz="1800" b="0" i="0" noProof="0" dirty="0">
              <a:solidFill>
                <a:schemeClr val="tx1">
                  <a:lumMod val="95000"/>
                  <a:lumOff val="5000"/>
                </a:schemeClr>
              </a:solidFill>
            </a:endParaRPr>
          </a:p>
          <a:p>
            <a:pPr marL="400050" lvl="1" indent="0">
              <a:buNone/>
            </a:pPr>
            <a:r>
              <a:rPr lang="pt-BR" sz="1800" b="0" i="0" dirty="0">
                <a:solidFill>
                  <a:schemeClr val="tx1">
                    <a:lumMod val="95000"/>
                    <a:lumOff val="5000"/>
                  </a:schemeClr>
                </a:solidFill>
              </a:rPr>
              <a:t>Grafo: Neo4J</a:t>
            </a:r>
          </a:p>
          <a:p>
            <a:pPr marL="400050" lvl="1" indent="0">
              <a:buNone/>
            </a:pPr>
            <a:r>
              <a:rPr lang="pt-BR" sz="1800" b="0" i="0" noProof="0" dirty="0">
                <a:solidFill>
                  <a:schemeClr val="tx1">
                    <a:lumMod val="95000"/>
                    <a:lumOff val="5000"/>
                  </a:schemeClr>
                </a:solidFill>
              </a:rPr>
              <a:t>Coluna: Cassandra</a:t>
            </a:r>
          </a:p>
          <a:p>
            <a:pPr marL="0" indent="0">
              <a:buNone/>
            </a:pPr>
            <a:endParaRPr lang="pt-BR" sz="1800" b="0" i="0" noProof="0" dirty="0">
              <a:solidFill>
                <a:schemeClr val="tx1">
                  <a:lumMod val="95000"/>
                  <a:lumOff val="5000"/>
                </a:schemeClr>
              </a:solidFill>
            </a:endParaRPr>
          </a:p>
        </p:txBody>
      </p:sp>
      <p:pic>
        <p:nvPicPr>
          <p:cNvPr id="5" name="Picture 2" descr="http://patshaughnessy.net/assets/2011/11/29/nosql.png"/>
          <p:cNvPicPr>
            <a:picLocks noChangeAspect="1" noChangeArrowheads="1"/>
          </p:cNvPicPr>
          <p:nvPr/>
        </p:nvPicPr>
        <p:blipFill>
          <a:blip r:embed="rId3" cstate="print">
            <a:duotone>
              <a:prstClr val="black"/>
              <a:schemeClr val="accent4">
                <a:tint val="45000"/>
                <a:satMod val="400000"/>
              </a:schemeClr>
            </a:duotone>
          </a:blip>
          <a:srcRect/>
          <a:stretch>
            <a:fillRect/>
          </a:stretch>
        </p:blipFill>
        <p:spPr bwMode="auto">
          <a:xfrm>
            <a:off x="5715000" y="836712"/>
            <a:ext cx="3429000" cy="2286000"/>
          </a:xfrm>
          <a:prstGeom prst="rect">
            <a:avLst/>
          </a:prstGeom>
          <a:noFill/>
        </p:spPr>
      </p:pic>
      <p:sp>
        <p:nvSpPr>
          <p:cNvPr id="2" name="Cilindro 1"/>
          <p:cNvSpPr/>
          <p:nvPr/>
        </p:nvSpPr>
        <p:spPr bwMode="auto">
          <a:xfrm>
            <a:off x="899592" y="4653136"/>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2000" dirty="0">
                <a:solidFill>
                  <a:schemeClr val="tx1">
                    <a:lumMod val="95000"/>
                    <a:lumOff val="5000"/>
                  </a:schemeClr>
                </a:solidFill>
                <a:latin typeface="Arial" pitchFamily="34" charset="0"/>
              </a:rPr>
              <a:t>Cassandra</a:t>
            </a:r>
          </a:p>
        </p:txBody>
      </p:sp>
      <p:cxnSp>
        <p:nvCxnSpPr>
          <p:cNvPr id="4" name="Conector de seta reta 3"/>
          <p:cNvCxnSpPr>
            <a:endCxn id="2" idx="1"/>
          </p:cNvCxnSpPr>
          <p:nvPr/>
        </p:nvCxnSpPr>
        <p:spPr bwMode="auto">
          <a:xfrm>
            <a:off x="899592" y="3573016"/>
            <a:ext cx="756084" cy="1080120"/>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6" name="CaixaDeTexto 5"/>
          <p:cNvSpPr txBox="1"/>
          <p:nvPr/>
        </p:nvSpPr>
        <p:spPr>
          <a:xfrm>
            <a:off x="468313" y="3183359"/>
            <a:ext cx="1655415" cy="369332"/>
          </a:xfrm>
          <a:prstGeom prst="rect">
            <a:avLst/>
          </a:prstGeom>
          <a:noFill/>
        </p:spPr>
        <p:txBody>
          <a:bodyPr wrap="square" rtlCol="0">
            <a:spAutoFit/>
          </a:bodyPr>
          <a:lstStyle/>
          <a:p>
            <a:r>
              <a:rPr lang="pt-BR" dirty="0">
                <a:solidFill>
                  <a:schemeClr val="tx1">
                    <a:lumMod val="95000"/>
                    <a:lumOff val="5000"/>
                  </a:schemeClr>
                </a:solidFill>
              </a:rPr>
              <a:t>escritas</a:t>
            </a:r>
          </a:p>
        </p:txBody>
      </p:sp>
      <p:sp>
        <p:nvSpPr>
          <p:cNvPr id="9" name="CaixaDeTexto 8"/>
          <p:cNvSpPr txBox="1"/>
          <p:nvPr/>
        </p:nvSpPr>
        <p:spPr>
          <a:xfrm>
            <a:off x="710614" y="5952727"/>
            <a:ext cx="2133194" cy="584775"/>
          </a:xfrm>
          <a:prstGeom prst="rect">
            <a:avLst/>
          </a:prstGeom>
          <a:noFill/>
        </p:spPr>
        <p:txBody>
          <a:bodyPr wrap="square" rtlCol="0">
            <a:spAutoFit/>
          </a:bodyPr>
          <a:lstStyle/>
          <a:p>
            <a:r>
              <a:rPr lang="pt-BR" sz="1600" dirty="0">
                <a:solidFill>
                  <a:schemeClr val="tx1">
                    <a:lumMod val="95000"/>
                    <a:lumOff val="5000"/>
                  </a:schemeClr>
                </a:solidFill>
              </a:rPr>
              <a:t>&gt;velocidade escrita e escalabilidade</a:t>
            </a:r>
          </a:p>
        </p:txBody>
      </p:sp>
      <p:sp>
        <p:nvSpPr>
          <p:cNvPr id="10" name="Cilindro 9"/>
          <p:cNvSpPr/>
          <p:nvPr/>
        </p:nvSpPr>
        <p:spPr bwMode="auto">
          <a:xfrm>
            <a:off x="3851920" y="4653136"/>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2000" dirty="0" err="1">
                <a:solidFill>
                  <a:schemeClr val="tx1">
                    <a:lumMod val="95000"/>
                    <a:lumOff val="5000"/>
                  </a:schemeClr>
                </a:solidFill>
                <a:latin typeface="Arial" pitchFamily="34" charset="0"/>
              </a:rPr>
              <a:t>MongoDb</a:t>
            </a:r>
            <a:endParaRPr lang="pt-BR" sz="2000" dirty="0">
              <a:solidFill>
                <a:schemeClr val="tx1">
                  <a:lumMod val="95000"/>
                  <a:lumOff val="5000"/>
                </a:schemeClr>
              </a:solidFill>
              <a:latin typeface="Arial" pitchFamily="34" charset="0"/>
            </a:endParaRPr>
          </a:p>
        </p:txBody>
      </p:sp>
      <p:cxnSp>
        <p:nvCxnSpPr>
          <p:cNvPr id="11" name="Conector de seta reta 10"/>
          <p:cNvCxnSpPr>
            <a:stCxn id="2" idx="4"/>
            <a:endCxn id="10" idx="2"/>
          </p:cNvCxnSpPr>
          <p:nvPr/>
        </p:nvCxnSpPr>
        <p:spPr bwMode="auto">
          <a:xfrm>
            <a:off x="2411760" y="5265204"/>
            <a:ext cx="1440160" cy="0"/>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15" name="CaixaDeTexto 14"/>
          <p:cNvSpPr txBox="1"/>
          <p:nvPr/>
        </p:nvSpPr>
        <p:spPr>
          <a:xfrm>
            <a:off x="2411760" y="4765811"/>
            <a:ext cx="1655415" cy="369332"/>
          </a:xfrm>
          <a:prstGeom prst="rect">
            <a:avLst/>
          </a:prstGeom>
          <a:noFill/>
        </p:spPr>
        <p:txBody>
          <a:bodyPr wrap="square" rtlCol="0">
            <a:spAutoFit/>
          </a:bodyPr>
          <a:lstStyle/>
          <a:p>
            <a:r>
              <a:rPr lang="pt-BR" dirty="0">
                <a:solidFill>
                  <a:schemeClr val="tx1">
                    <a:lumMod val="95000"/>
                    <a:lumOff val="5000"/>
                  </a:schemeClr>
                </a:solidFill>
              </a:rPr>
              <a:t>replicação</a:t>
            </a:r>
          </a:p>
        </p:txBody>
      </p:sp>
      <p:sp>
        <p:nvSpPr>
          <p:cNvPr id="16" name="CaixaDeTexto 15"/>
          <p:cNvSpPr txBox="1"/>
          <p:nvPr/>
        </p:nvSpPr>
        <p:spPr>
          <a:xfrm>
            <a:off x="3664485" y="5905145"/>
            <a:ext cx="2133194" cy="338554"/>
          </a:xfrm>
          <a:prstGeom prst="rect">
            <a:avLst/>
          </a:prstGeom>
          <a:noFill/>
        </p:spPr>
        <p:txBody>
          <a:bodyPr wrap="square" rtlCol="0">
            <a:spAutoFit/>
          </a:bodyPr>
          <a:lstStyle/>
          <a:p>
            <a:r>
              <a:rPr lang="pt-BR" sz="1600" dirty="0">
                <a:solidFill>
                  <a:schemeClr val="tx1">
                    <a:lumMod val="95000"/>
                    <a:lumOff val="5000"/>
                  </a:schemeClr>
                </a:solidFill>
              </a:rPr>
              <a:t>&gt;velocidade leitura</a:t>
            </a:r>
          </a:p>
        </p:txBody>
      </p:sp>
      <p:sp>
        <p:nvSpPr>
          <p:cNvPr id="17" name="Cilindro 16"/>
          <p:cNvSpPr/>
          <p:nvPr/>
        </p:nvSpPr>
        <p:spPr bwMode="auto">
          <a:xfrm>
            <a:off x="3827029" y="2677724"/>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2000" dirty="0">
                <a:solidFill>
                  <a:schemeClr val="tx1">
                    <a:lumMod val="95000"/>
                    <a:lumOff val="5000"/>
                  </a:schemeClr>
                </a:solidFill>
                <a:latin typeface="Arial" pitchFamily="34" charset="0"/>
              </a:rPr>
              <a:t>Redis</a:t>
            </a:r>
          </a:p>
        </p:txBody>
      </p:sp>
      <p:cxnSp>
        <p:nvCxnSpPr>
          <p:cNvPr id="18" name="Conector de seta reta 17"/>
          <p:cNvCxnSpPr>
            <a:stCxn id="2" idx="4"/>
            <a:endCxn id="17" idx="2"/>
          </p:cNvCxnSpPr>
          <p:nvPr/>
        </p:nvCxnSpPr>
        <p:spPr bwMode="auto">
          <a:xfrm flipV="1">
            <a:off x="2411760" y="3289792"/>
            <a:ext cx="1415269" cy="1975412"/>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22" name="CaixaDeTexto 21"/>
          <p:cNvSpPr txBox="1"/>
          <p:nvPr/>
        </p:nvSpPr>
        <p:spPr>
          <a:xfrm>
            <a:off x="3703171" y="3907067"/>
            <a:ext cx="2133194" cy="338554"/>
          </a:xfrm>
          <a:prstGeom prst="rect">
            <a:avLst/>
          </a:prstGeom>
          <a:noFill/>
        </p:spPr>
        <p:txBody>
          <a:bodyPr wrap="square" rtlCol="0">
            <a:spAutoFit/>
          </a:bodyPr>
          <a:lstStyle/>
          <a:p>
            <a:r>
              <a:rPr lang="pt-BR" sz="1600" dirty="0">
                <a:solidFill>
                  <a:schemeClr val="tx1">
                    <a:lumMod val="95000"/>
                    <a:lumOff val="5000"/>
                  </a:schemeClr>
                </a:solidFill>
              </a:rPr>
              <a:t>Dados em Cache</a:t>
            </a:r>
          </a:p>
        </p:txBody>
      </p:sp>
      <p:sp>
        <p:nvSpPr>
          <p:cNvPr id="23" name="Cilindro 22"/>
          <p:cNvSpPr/>
          <p:nvPr/>
        </p:nvSpPr>
        <p:spPr bwMode="auto">
          <a:xfrm>
            <a:off x="3851920" y="827464"/>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2000" dirty="0">
                <a:solidFill>
                  <a:schemeClr val="tx1">
                    <a:lumMod val="95000"/>
                    <a:lumOff val="5000"/>
                  </a:schemeClr>
                </a:solidFill>
                <a:latin typeface="Arial" pitchFamily="34" charset="0"/>
              </a:rPr>
              <a:t>N</a:t>
            </a:r>
            <a:r>
              <a:rPr kumimoji="0" lang="pt-BR" sz="2000" b="0" i="0" u="none" strike="noStrike" cap="none" normalizeH="0" baseline="0" dirty="0">
                <a:ln>
                  <a:noFill/>
                </a:ln>
                <a:solidFill>
                  <a:schemeClr val="tx1">
                    <a:lumMod val="95000"/>
                    <a:lumOff val="5000"/>
                  </a:schemeClr>
                </a:solidFill>
                <a:effectLst/>
                <a:latin typeface="Arial" pitchFamily="34" charset="0"/>
              </a:rPr>
              <a:t>eo4J</a:t>
            </a:r>
          </a:p>
        </p:txBody>
      </p:sp>
      <p:cxnSp>
        <p:nvCxnSpPr>
          <p:cNvPr id="24" name="Conector de seta reta 23"/>
          <p:cNvCxnSpPr>
            <a:stCxn id="2" idx="4"/>
            <a:endCxn id="23" idx="2"/>
          </p:cNvCxnSpPr>
          <p:nvPr/>
        </p:nvCxnSpPr>
        <p:spPr bwMode="auto">
          <a:xfrm flipV="1">
            <a:off x="2411760" y="1439532"/>
            <a:ext cx="1440160" cy="3825672"/>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25" name="CaixaDeTexto 24"/>
          <p:cNvSpPr txBox="1"/>
          <p:nvPr/>
        </p:nvSpPr>
        <p:spPr>
          <a:xfrm>
            <a:off x="3851920" y="6186526"/>
            <a:ext cx="5184576" cy="584775"/>
          </a:xfrm>
          <a:prstGeom prst="rect">
            <a:avLst/>
          </a:prstGeom>
          <a:noFill/>
        </p:spPr>
        <p:txBody>
          <a:bodyPr wrap="square" rtlCol="0">
            <a:spAutoFit/>
          </a:bodyPr>
          <a:lstStyle/>
          <a:p>
            <a:r>
              <a:rPr lang="pt-BR" sz="1600" dirty="0">
                <a:solidFill>
                  <a:schemeClr val="tx1">
                    <a:lumMod val="95000"/>
                    <a:lumOff val="5000"/>
                  </a:schemeClr>
                </a:solidFill>
              </a:rPr>
              <a:t>http://nomadev.com.br/nosql-arquitetura-h%C3%ADbrida-para-uma-rede-social/</a:t>
            </a:r>
          </a:p>
        </p:txBody>
      </p:sp>
      <p:sp>
        <p:nvSpPr>
          <p:cNvPr id="27" name="CaixaDeTexto 26"/>
          <p:cNvSpPr txBox="1"/>
          <p:nvPr/>
        </p:nvSpPr>
        <p:spPr>
          <a:xfrm>
            <a:off x="3928579" y="2118938"/>
            <a:ext cx="2133194" cy="338554"/>
          </a:xfrm>
          <a:prstGeom prst="rect">
            <a:avLst/>
          </a:prstGeom>
          <a:noFill/>
        </p:spPr>
        <p:txBody>
          <a:bodyPr wrap="square" rtlCol="0">
            <a:spAutoFit/>
          </a:bodyPr>
          <a:lstStyle/>
          <a:p>
            <a:r>
              <a:rPr lang="pt-BR" sz="1600" dirty="0">
                <a:solidFill>
                  <a:schemeClr val="tx1">
                    <a:lumMod val="95000"/>
                    <a:lumOff val="5000"/>
                  </a:schemeClr>
                </a:solidFill>
              </a:rPr>
              <a:t>Conectar os dados</a:t>
            </a:r>
          </a:p>
        </p:txBody>
      </p:sp>
    </p:spTree>
    <p:extLst>
      <p:ext uri="{BB962C8B-B14F-4D97-AF65-F5344CB8AC3E}">
        <p14:creationId xmlns:p14="http://schemas.microsoft.com/office/powerpoint/2010/main" val="207886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6" grpId="0"/>
      <p:bldP spid="17" grpId="0" animBg="1"/>
      <p:bldP spid="22" grpId="0"/>
      <p:bldP spid="23" grpId="0" animBg="1"/>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49B35ACD-6161-4070-9648-6C74E708F13B}"/>
              </a:ext>
            </a:extLst>
          </p:cNvPr>
          <p:cNvSpPr/>
          <p:nvPr/>
        </p:nvSpPr>
        <p:spPr>
          <a:xfrm>
            <a:off x="0" y="-181064"/>
            <a:ext cx="4555910" cy="15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kern="0" dirty="0">
                <a:solidFill>
                  <a:schemeClr val="tx1"/>
                </a:solidFill>
              </a:rPr>
              <a:t>Banco de Dados </a:t>
            </a:r>
            <a:r>
              <a:rPr lang="en-US" sz="2400" b="1" kern="0" dirty="0" err="1">
                <a:solidFill>
                  <a:schemeClr val="tx1"/>
                </a:solidFill>
              </a:rPr>
              <a:t>Relacional</a:t>
            </a:r>
            <a:endParaRPr lang="en-US" sz="2400" b="1" kern="0" dirty="0">
              <a:solidFill>
                <a:schemeClr val="tx1"/>
              </a:solidFill>
            </a:endParaRPr>
          </a:p>
        </p:txBody>
      </p:sp>
      <p:pic>
        <p:nvPicPr>
          <p:cNvPr id="6" name="Imagem 1">
            <a:extLst>
              <a:ext uri="{FF2B5EF4-FFF2-40B4-BE49-F238E27FC236}">
                <a16:creationId xmlns:a16="http://schemas.microsoft.com/office/drawing/2014/main" id="{A095742D-B101-48AA-8EA3-A116C3C70506}"/>
              </a:ext>
            </a:extLst>
          </p:cNvPr>
          <p:cNvPicPr>
            <a:picLocks noChangeAspect="1"/>
          </p:cNvPicPr>
          <p:nvPr/>
        </p:nvPicPr>
        <p:blipFill>
          <a:blip r:embed="rId3" cstate="print"/>
          <a:srcRect/>
          <a:stretch>
            <a:fillRect/>
          </a:stretch>
        </p:blipFill>
        <p:spPr bwMode="auto">
          <a:xfrm>
            <a:off x="2910205" y="1682148"/>
            <a:ext cx="5672423" cy="4248019"/>
          </a:xfrm>
          <a:prstGeom prst="rect">
            <a:avLst/>
          </a:prstGeom>
          <a:noFill/>
          <a:ln w="9525">
            <a:noFill/>
            <a:miter lim="800000"/>
            <a:headEnd/>
            <a:tailEnd/>
          </a:ln>
        </p:spPr>
      </p:pic>
    </p:spTree>
    <p:extLst>
      <p:ext uri="{BB962C8B-B14F-4D97-AF65-F5344CB8AC3E}">
        <p14:creationId xmlns:p14="http://schemas.microsoft.com/office/powerpoint/2010/main" val="2805445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6875" y="980728"/>
            <a:ext cx="8207375" cy="484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30000"/>
              </a:lnSpc>
              <a:spcBef>
                <a:spcPct val="0"/>
              </a:spcBef>
              <a:spcAft>
                <a:spcPct val="0"/>
              </a:spcAft>
              <a:buClrTx/>
              <a:buSzTx/>
              <a:buFont typeface="Wingdings" panose="05000000000000000000" pitchFamily="2" charset="2"/>
              <a:buNone/>
              <a:tabLst/>
              <a:defRPr/>
            </a:pP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Como vimos, o modelo relacional foi introduzido por </a:t>
            </a:r>
            <a:r>
              <a:rPr kumimoji="0" lang="pt-BR" altLang="pt-BR" sz="20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Codd</a:t>
            </a: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em 1971 tendo desde logo desempenhado um papel decisivo nas teorias de desenho de bases de dados. </a:t>
            </a:r>
          </a:p>
          <a:p>
            <a:pPr marL="0" marR="0" lvl="0" indent="0" algn="l" defTabSz="914400" rtl="0" eaLnBrk="0" fontAlgn="base" latinLnBrk="0" hangingPunct="0">
              <a:lnSpc>
                <a:spcPct val="130000"/>
              </a:lnSpc>
              <a:spcBef>
                <a:spcPct val="0"/>
              </a:spcBef>
              <a:spcAft>
                <a:spcPct val="0"/>
              </a:spcAft>
              <a:buClrTx/>
              <a:buSzTx/>
              <a:buFont typeface="Wingdings" panose="05000000000000000000" pitchFamily="2" charset="2"/>
              <a:buNone/>
              <a:tabLst/>
              <a:defRPr/>
            </a:pPr>
            <a:endPar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p>
            <a:pPr marL="0" marR="0" lvl="0" indent="0" algn="l" defTabSz="914400" rtl="0" eaLnBrk="0" fontAlgn="base" latinLnBrk="0" hangingPunct="0">
              <a:lnSpc>
                <a:spcPct val="130000"/>
              </a:lnSpc>
              <a:spcBef>
                <a:spcPct val="0"/>
              </a:spcBef>
              <a:spcAft>
                <a:spcPct val="0"/>
              </a:spcAft>
              <a:buClrTx/>
              <a:buSzTx/>
              <a:buFont typeface="Wingdings" panose="05000000000000000000" pitchFamily="2" charset="2"/>
              <a:buNone/>
              <a:tabLst/>
              <a:defRPr/>
            </a:pP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Duas foram as razões para esse sucesso:</a:t>
            </a:r>
          </a:p>
          <a:p>
            <a:pPr marL="457200" marR="0" lvl="1" indent="0" algn="l" defTabSz="914400" rtl="0" eaLnBrk="0" fontAlgn="base" latinLnBrk="0" hangingPunct="0">
              <a:lnSpc>
                <a:spcPct val="130000"/>
              </a:lnSpc>
              <a:spcBef>
                <a:spcPct val="0"/>
              </a:spcBef>
              <a:spcAft>
                <a:spcPct val="0"/>
              </a:spcAft>
              <a:buClrTx/>
              <a:buSzTx/>
              <a:buFont typeface="Wingdings" panose="05000000000000000000" pitchFamily="2" charset="2"/>
              <a:buChar char="§"/>
              <a:tabLst/>
              <a:defRPr/>
            </a:pP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Ordem prática, pois resulta das relações que representam estruturas de dados muito fáceis de apreender. </a:t>
            </a:r>
          </a:p>
          <a:p>
            <a:pPr marL="457200" marR="0" lvl="1" indent="0" algn="l" defTabSz="914400" rtl="0" eaLnBrk="0" fontAlgn="base" latinLnBrk="0" hangingPunct="0">
              <a:lnSpc>
                <a:spcPct val="130000"/>
              </a:lnSpc>
              <a:spcBef>
                <a:spcPct val="0"/>
              </a:spcBef>
              <a:spcAft>
                <a:spcPct val="0"/>
              </a:spcAft>
              <a:buClrTx/>
              <a:buSzTx/>
              <a:buFont typeface="Wingdings" panose="05000000000000000000" pitchFamily="2" charset="2"/>
              <a:buChar char="§"/>
              <a:tabLst/>
              <a:defRPr/>
            </a:pP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Ordem conceitual, que deriva do fato da teoria permitir o estabelecimento de critérios objetivos de desenho da base de dados. </a:t>
            </a:r>
          </a:p>
          <a:p>
            <a:pPr marL="457200" marR="0" lvl="1" indent="0" algn="l" defTabSz="914400" rtl="0" eaLnBrk="0" fontAlgn="base" latinLnBrk="0" hangingPunct="0">
              <a:lnSpc>
                <a:spcPct val="130000"/>
              </a:lnSpc>
              <a:spcBef>
                <a:spcPct val="0"/>
              </a:spcBef>
              <a:spcAft>
                <a:spcPct val="0"/>
              </a:spcAft>
              <a:buClrTx/>
              <a:buSzTx/>
              <a:buFont typeface="Wingdings" panose="05000000000000000000" pitchFamily="2" charset="2"/>
              <a:buNone/>
              <a:tabLst/>
              <a:defRPr/>
            </a:pPr>
            <a:endPar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p:txBody>
      </p:sp>
      <p:sp>
        <p:nvSpPr>
          <p:cNvPr id="6147" name="Rectangle 3"/>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Fundamentos da Teoria Relacional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4294967295"/>
          </p:nvPr>
        </p:nvSpPr>
        <p:spPr>
          <a:xfrm>
            <a:off x="0" y="836613"/>
            <a:ext cx="8353425" cy="5543550"/>
          </a:xfrm>
          <a:prstGeom prst="rect">
            <a:avLst/>
          </a:prstGeom>
        </p:spPr>
        <p:txBody>
          <a:bodyPr/>
          <a:lstStyle/>
          <a:p>
            <a:pPr marL="457200" indent="-457200">
              <a:lnSpc>
                <a:spcPct val="125000"/>
              </a:lnSpc>
              <a:buFont typeface="Wingdings" panose="05000000000000000000" pitchFamily="2" charset="2"/>
              <a:buNone/>
            </a:pPr>
            <a:r>
              <a:rPr lang="pt-BR" altLang="pt-BR" sz="2000" b="0" i="1" dirty="0">
                <a:latin typeface="Verdana" panose="020B0604030504040204" pitchFamily="34" charset="0"/>
                <a:ea typeface="Verdana" panose="020B0604030504040204" pitchFamily="34" charset="0"/>
              </a:rPr>
              <a:t>	</a:t>
            </a:r>
            <a:r>
              <a:rPr lang="pt-BR" altLang="pt-BR" sz="2000" b="0" dirty="0">
                <a:latin typeface="Verdana" panose="020B0604030504040204" pitchFamily="34" charset="0"/>
                <a:ea typeface="Verdana" panose="020B0604030504040204" pitchFamily="34" charset="0"/>
              </a:rPr>
              <a:t>Em nosso dia-a-dia a noção de </a:t>
            </a:r>
            <a:r>
              <a:rPr lang="pt-BR" altLang="pt-BR" sz="2000" b="0" dirty="0">
                <a:solidFill>
                  <a:schemeClr val="hlink"/>
                </a:solidFill>
                <a:latin typeface="Verdana" panose="020B0604030504040204" pitchFamily="34" charset="0"/>
                <a:ea typeface="Verdana" panose="020B0604030504040204" pitchFamily="34" charset="0"/>
              </a:rPr>
              <a:t>relação</a:t>
            </a:r>
            <a:r>
              <a:rPr lang="pt-BR" altLang="pt-BR" sz="2000" b="0" dirty="0">
                <a:latin typeface="Verdana" panose="020B0604030504040204" pitchFamily="34" charset="0"/>
                <a:ea typeface="Verdana" panose="020B0604030504040204" pitchFamily="34" charset="0"/>
              </a:rPr>
              <a:t> está associada à enumeração de fatos ou de objetos que por sua vez costumam ser descritos através de suas propriedades mais relevantes. Por exemplo, a listagem de produtos de uma empresa ou sua </a:t>
            </a:r>
            <a:r>
              <a:rPr lang="pt-BR" altLang="pt-BR" sz="2000" b="0" i="1" dirty="0">
                <a:latin typeface="Verdana" panose="020B0604030504040204" pitchFamily="34" charset="0"/>
                <a:ea typeface="Verdana" panose="020B0604030504040204" pitchFamily="34" charset="0"/>
              </a:rPr>
              <a:t>relação</a:t>
            </a:r>
            <a:r>
              <a:rPr lang="pt-BR" altLang="pt-BR" sz="2000" b="0" dirty="0">
                <a:latin typeface="Verdana" panose="020B0604030504040204" pitchFamily="34" charset="0"/>
                <a:ea typeface="Verdana" panose="020B0604030504040204" pitchFamily="34" charset="0"/>
              </a:rPr>
              <a:t> de bens patrimoniais, são típicas </a:t>
            </a:r>
            <a:r>
              <a:rPr lang="pt-BR" altLang="pt-BR" sz="2000" b="0" dirty="0">
                <a:solidFill>
                  <a:schemeClr val="hlink"/>
                </a:solidFill>
                <a:latin typeface="Verdana" panose="020B0604030504040204" pitchFamily="34" charset="0"/>
                <a:ea typeface="Verdana" panose="020B0604030504040204" pitchFamily="34" charset="0"/>
              </a:rPr>
              <a:t>relações</a:t>
            </a:r>
            <a:r>
              <a:rPr lang="pt-BR" altLang="pt-BR" sz="2000" b="0" dirty="0">
                <a:latin typeface="Verdana" panose="020B0604030504040204" pitchFamily="34" charset="0"/>
                <a:ea typeface="Verdana" panose="020B0604030504040204" pitchFamily="34" charset="0"/>
              </a:rPr>
              <a:t>. </a:t>
            </a:r>
          </a:p>
          <a:p>
            <a:pPr marL="457200" indent="-457200">
              <a:lnSpc>
                <a:spcPct val="125000"/>
              </a:lnSpc>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Assim, a forma como qualquer uma destas relações em geral se apresenta será a de uma listagem, normalmente com um título, e várias linhas organizadas segundo uma estrutura de </a:t>
            </a:r>
            <a:r>
              <a:rPr lang="pt-BR" altLang="pt-BR" sz="2000" b="0" dirty="0">
                <a:solidFill>
                  <a:schemeClr val="hlink"/>
                </a:solidFill>
                <a:latin typeface="Verdana" panose="020B0604030504040204" pitchFamily="34" charset="0"/>
                <a:ea typeface="Verdana" panose="020B0604030504040204" pitchFamily="34" charset="0"/>
              </a:rPr>
              <a:t>colunas</a:t>
            </a:r>
            <a:r>
              <a:rPr lang="pt-BR" altLang="pt-BR" sz="2000" b="0" dirty="0">
                <a:latin typeface="Verdana" panose="020B0604030504040204" pitchFamily="34" charset="0"/>
                <a:ea typeface="Verdana" panose="020B0604030504040204" pitchFamily="34" charset="0"/>
              </a:rPr>
              <a:t>.</a:t>
            </a:r>
          </a:p>
          <a:p>
            <a:pPr marL="457200" indent="-457200">
              <a:lnSpc>
                <a:spcPct val="125000"/>
              </a:lnSpc>
              <a:buFont typeface="Wingdings" panose="05000000000000000000" pitchFamily="2" charset="2"/>
              <a:buNone/>
            </a:pPr>
            <a:endParaRPr lang="pt-BR" altLang="pt-BR" sz="2000" b="0" dirty="0">
              <a:latin typeface="Verdana" panose="020B0604030504040204" pitchFamily="34" charset="0"/>
              <a:ea typeface="Verdana" panose="020B0604030504040204" pitchFamily="34" charset="0"/>
            </a:endParaRPr>
          </a:p>
        </p:txBody>
      </p:sp>
      <p:sp>
        <p:nvSpPr>
          <p:cNvPr id="7171" name="Rectangle 3"/>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Conceituando Relações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4294967295"/>
          </p:nvPr>
        </p:nvSpPr>
        <p:spPr>
          <a:xfrm>
            <a:off x="252412" y="1169988"/>
            <a:ext cx="8351838" cy="5688012"/>
          </a:xfrm>
          <a:prstGeom prst="rect">
            <a:avLst/>
          </a:prstGeom>
        </p:spPr>
        <p:txBody>
          <a:bodyPr/>
          <a:lstStyle/>
          <a:p>
            <a:pPr marL="457200" indent="-457200">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Não prever isso pode gerar problemas imensos para o profissional de dados.</a:t>
            </a:r>
          </a:p>
          <a:p>
            <a:pPr marL="457200" indent="-457200">
              <a:buFont typeface="Wingdings" panose="05000000000000000000" pitchFamily="2" charset="2"/>
              <a:buNone/>
            </a:pPr>
            <a:endParaRPr lang="pt-BR" altLang="pt-BR" sz="2000" b="0" dirty="0">
              <a:latin typeface="Verdana" panose="020B0604030504040204" pitchFamily="34" charset="0"/>
              <a:ea typeface="Verdana" panose="020B0604030504040204" pitchFamily="34" charset="0"/>
            </a:endParaRPr>
          </a:p>
          <a:p>
            <a:pPr marL="457200" indent="-457200">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Assim é bem possível que a tal listagem, ou </a:t>
            </a:r>
            <a:r>
              <a:rPr lang="pt-BR" altLang="pt-BR" sz="2000" b="0" dirty="0">
                <a:solidFill>
                  <a:schemeClr val="hlink"/>
                </a:solidFill>
                <a:latin typeface="Verdana" panose="020B0604030504040204" pitchFamily="34" charset="0"/>
                <a:ea typeface="Verdana" panose="020B0604030504040204" pitchFamily="34" charset="0"/>
              </a:rPr>
              <a:t>relação</a:t>
            </a:r>
            <a:r>
              <a:rPr lang="pt-BR" altLang="pt-BR" sz="2000" b="0" dirty="0">
                <a:latin typeface="Verdana" panose="020B0604030504040204" pitchFamily="34" charset="0"/>
                <a:ea typeface="Verdana" panose="020B0604030504040204" pitchFamily="34" charset="0"/>
              </a:rPr>
              <a:t>, apresente inúmeras </a:t>
            </a:r>
            <a:r>
              <a:rPr lang="pt-BR" altLang="pt-BR" sz="2000" b="0" dirty="0">
                <a:solidFill>
                  <a:schemeClr val="hlink"/>
                </a:solidFill>
                <a:latin typeface="Verdana" panose="020B0604030504040204" pitchFamily="34" charset="0"/>
                <a:ea typeface="Verdana" panose="020B0604030504040204" pitchFamily="34" charset="0"/>
              </a:rPr>
              <a:t>linhas</a:t>
            </a:r>
            <a:r>
              <a:rPr lang="pt-BR" altLang="pt-BR" sz="2000" b="0" dirty="0">
                <a:latin typeface="Verdana" panose="020B0604030504040204" pitchFamily="34" charset="0"/>
                <a:ea typeface="Verdana" panose="020B0604030504040204" pitchFamily="34" charset="0"/>
              </a:rPr>
              <a:t> apenas com valores para algumas das </a:t>
            </a:r>
            <a:r>
              <a:rPr lang="pt-BR" altLang="pt-BR" sz="2000" b="0" dirty="0">
                <a:solidFill>
                  <a:schemeClr val="hlink"/>
                </a:solidFill>
                <a:latin typeface="Verdana" panose="020B0604030504040204" pitchFamily="34" charset="0"/>
                <a:ea typeface="Verdana" panose="020B0604030504040204" pitchFamily="34" charset="0"/>
              </a:rPr>
              <a:t>colunas</a:t>
            </a:r>
            <a:r>
              <a:rPr lang="pt-BR" altLang="pt-BR" sz="2000" b="0" dirty="0">
                <a:latin typeface="Verdana" panose="020B0604030504040204" pitchFamily="34" charset="0"/>
                <a:ea typeface="Verdana" panose="020B0604030504040204" pitchFamily="34" charset="0"/>
              </a:rPr>
              <a:t>.</a:t>
            </a:r>
          </a:p>
          <a:p>
            <a:pPr marL="457200" indent="-457200">
              <a:buFont typeface="Wingdings" panose="05000000000000000000" pitchFamily="2" charset="2"/>
              <a:buNone/>
            </a:pPr>
            <a:r>
              <a:rPr lang="pt-BR" altLang="pt-BR" sz="2000" dirty="0">
                <a:latin typeface="Verdana" panose="020B0604030504040204" pitchFamily="34" charset="0"/>
                <a:ea typeface="Verdana" panose="020B0604030504040204" pitchFamily="34" charset="0"/>
              </a:rPr>
              <a:t> 	</a:t>
            </a:r>
          </a:p>
          <a:p>
            <a:pPr marL="457200" indent="-457200">
              <a:buFont typeface="Wingdings" panose="05000000000000000000" pitchFamily="2" charset="2"/>
              <a:buNone/>
            </a:pPr>
            <a:r>
              <a:rPr lang="pt-BR" altLang="pt-BR" sz="2000" dirty="0">
                <a:latin typeface="Verdana" panose="020B0604030504040204" pitchFamily="34" charset="0"/>
                <a:ea typeface="Verdana" panose="020B0604030504040204" pitchFamily="34" charset="0"/>
              </a:rPr>
              <a:t>	São </a:t>
            </a:r>
            <a:r>
              <a:rPr lang="pt-BR" altLang="pt-BR" sz="2000" dirty="0">
                <a:solidFill>
                  <a:schemeClr val="hlink"/>
                </a:solidFill>
                <a:latin typeface="Verdana" panose="020B0604030504040204" pitchFamily="34" charset="0"/>
                <a:ea typeface="Verdana" panose="020B0604030504040204" pitchFamily="34" charset="0"/>
              </a:rPr>
              <a:t>atributos</a:t>
            </a:r>
            <a:r>
              <a:rPr lang="pt-BR" altLang="pt-BR" sz="2000" dirty="0">
                <a:latin typeface="Verdana" panose="020B0604030504040204" pitchFamily="34" charset="0"/>
                <a:ea typeface="Verdana" panose="020B0604030504040204" pitchFamily="34" charset="0"/>
              </a:rPr>
              <a:t> (cada uma das colunas, também chamados erroneamente de campos, que tem suas origens em outros modelos de armazenamento de dados, não das estruturas de dados relacionais) de uma relação todos os dados que a integram. </a:t>
            </a:r>
          </a:p>
          <a:p>
            <a:pPr marL="457200" indent="-457200">
              <a:buFont typeface="Wingdings" panose="05000000000000000000" pitchFamily="2" charset="2"/>
              <a:buNone/>
            </a:pPr>
            <a:r>
              <a:rPr lang="pt-BR" altLang="pt-BR" sz="2000" dirty="0">
                <a:latin typeface="Verdana" panose="020B0604030504040204" pitchFamily="34" charset="0"/>
                <a:ea typeface="Verdana" panose="020B0604030504040204" pitchFamily="34" charset="0"/>
              </a:rPr>
              <a:t>	São </a:t>
            </a:r>
            <a:r>
              <a:rPr lang="pt-BR" altLang="pt-BR" sz="2000" dirty="0" err="1">
                <a:solidFill>
                  <a:schemeClr val="hlink"/>
                </a:solidFill>
                <a:latin typeface="Verdana" panose="020B0604030504040204" pitchFamily="34" charset="0"/>
                <a:ea typeface="Verdana" panose="020B0604030504040204" pitchFamily="34" charset="0"/>
              </a:rPr>
              <a:t>tuplas</a:t>
            </a:r>
            <a:r>
              <a:rPr lang="pt-BR" altLang="pt-BR" sz="2000" dirty="0">
                <a:latin typeface="Verdana" panose="020B0604030504040204" pitchFamily="34" charset="0"/>
                <a:ea typeface="Verdana" panose="020B0604030504040204" pitchFamily="34" charset="0"/>
              </a:rPr>
              <a:t> (cada uma das linhas) da relação o conjunto dos valores dos atributos referentes a cada ocorrência. </a:t>
            </a:r>
          </a:p>
          <a:p>
            <a:pPr marL="457200" indent="-457200">
              <a:buFont typeface="Wingdings" panose="05000000000000000000" pitchFamily="2" charset="2"/>
              <a:buNone/>
            </a:pPr>
            <a:r>
              <a:rPr lang="pt-BR" altLang="pt-BR" sz="2000" dirty="0">
                <a:latin typeface="Verdana" panose="020B0604030504040204" pitchFamily="34" charset="0"/>
                <a:ea typeface="Verdana" panose="020B0604030504040204" pitchFamily="34" charset="0"/>
              </a:rPr>
              <a:t>	</a:t>
            </a:r>
          </a:p>
          <a:p>
            <a:pPr marL="457200" indent="-457200">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a:t>
            </a:r>
          </a:p>
        </p:txBody>
      </p:sp>
      <p:sp>
        <p:nvSpPr>
          <p:cNvPr id="110596" name="Rectangle 3"/>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Conceituando Relações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4294967295"/>
          </p:nvPr>
        </p:nvSpPr>
        <p:spPr>
          <a:xfrm>
            <a:off x="179388" y="1400073"/>
            <a:ext cx="8207375" cy="5832475"/>
          </a:xfrm>
          <a:prstGeom prst="rect">
            <a:avLst/>
          </a:prstGeom>
        </p:spPr>
        <p:txBody>
          <a:bodyPr/>
          <a:lstStyle/>
          <a:p>
            <a:pPr marL="457200" indent="-457200">
              <a:buFont typeface="Wingdings" panose="05000000000000000000" pitchFamily="2" charset="2"/>
              <a:buNone/>
            </a:pPr>
            <a:r>
              <a:rPr lang="pt-BR" altLang="pt-BR" sz="2000" b="0" i="1" dirty="0">
                <a:latin typeface="Verdana" panose="020B0604030504040204" pitchFamily="34" charset="0"/>
                <a:ea typeface="Verdana" panose="020B0604030504040204" pitchFamily="34" charset="0"/>
              </a:rPr>
              <a:t>	</a:t>
            </a:r>
            <a:r>
              <a:rPr lang="pt-BR" altLang="pt-BR" sz="2000" b="0" dirty="0">
                <a:latin typeface="Verdana" panose="020B0604030504040204" pitchFamily="34" charset="0"/>
                <a:ea typeface="Verdana" panose="020B0604030504040204" pitchFamily="34" charset="0"/>
              </a:rPr>
              <a:t>Ao número de atributos de uma relação dá-se o nome de </a:t>
            </a:r>
            <a:r>
              <a:rPr lang="pt-BR" altLang="pt-BR" sz="2000" b="0" dirty="0">
                <a:solidFill>
                  <a:schemeClr val="hlink"/>
                </a:solidFill>
                <a:latin typeface="Verdana" panose="020B0604030504040204" pitchFamily="34" charset="0"/>
                <a:ea typeface="Verdana" panose="020B0604030504040204" pitchFamily="34" charset="0"/>
              </a:rPr>
              <a:t>grau</a:t>
            </a:r>
            <a:r>
              <a:rPr lang="pt-BR" altLang="pt-BR" sz="2000" b="0" dirty="0">
                <a:latin typeface="Verdana" panose="020B0604030504040204" pitchFamily="34" charset="0"/>
                <a:ea typeface="Verdana" panose="020B0604030504040204" pitchFamily="34" charset="0"/>
              </a:rPr>
              <a:t> da relação, e ao número de </a:t>
            </a:r>
            <a:r>
              <a:rPr lang="pt-BR" altLang="pt-BR" sz="2000" b="0" dirty="0" err="1">
                <a:latin typeface="Verdana" panose="020B0604030504040204" pitchFamily="34" charset="0"/>
                <a:ea typeface="Verdana" panose="020B0604030504040204" pitchFamily="34" charset="0"/>
              </a:rPr>
              <a:t>tuplas</a:t>
            </a:r>
            <a:r>
              <a:rPr lang="pt-BR" altLang="pt-BR" sz="2000" b="0" dirty="0">
                <a:latin typeface="Verdana" panose="020B0604030504040204" pitchFamily="34" charset="0"/>
                <a:ea typeface="Verdana" panose="020B0604030504040204" pitchFamily="34" charset="0"/>
              </a:rPr>
              <a:t> o de </a:t>
            </a:r>
            <a:r>
              <a:rPr lang="pt-BR" altLang="pt-BR" sz="2000" b="0" dirty="0">
                <a:solidFill>
                  <a:schemeClr val="hlink"/>
                </a:solidFill>
                <a:latin typeface="Verdana" panose="020B0604030504040204" pitchFamily="34" charset="0"/>
                <a:ea typeface="Verdana" panose="020B0604030504040204" pitchFamily="34" charset="0"/>
              </a:rPr>
              <a:t>dimensão</a:t>
            </a:r>
            <a:r>
              <a:rPr lang="pt-BR" altLang="pt-BR" sz="2000" b="0" dirty="0">
                <a:latin typeface="Verdana" panose="020B0604030504040204" pitchFamily="34" charset="0"/>
                <a:ea typeface="Verdana" panose="020B0604030504040204" pitchFamily="34" charset="0"/>
              </a:rPr>
              <a:t> da relação. </a:t>
            </a:r>
          </a:p>
          <a:p>
            <a:pPr marL="457200" indent="-457200">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A enumeração dos atributos duma relação constitui o </a:t>
            </a:r>
            <a:r>
              <a:rPr lang="pt-BR" altLang="pt-BR" sz="2000" b="0" dirty="0">
                <a:solidFill>
                  <a:schemeClr val="hlink"/>
                </a:solidFill>
                <a:latin typeface="Verdana" panose="020B0604030504040204" pitchFamily="34" charset="0"/>
                <a:ea typeface="Verdana" panose="020B0604030504040204" pitchFamily="34" charset="0"/>
              </a:rPr>
              <a:t>esquema</a:t>
            </a:r>
            <a:r>
              <a:rPr lang="pt-BR" altLang="pt-BR" sz="2000" b="0" dirty="0">
                <a:latin typeface="Verdana" panose="020B0604030504040204" pitchFamily="34" charset="0"/>
                <a:ea typeface="Verdana" panose="020B0604030504040204" pitchFamily="34" charset="0"/>
              </a:rPr>
              <a:t> da </a:t>
            </a:r>
            <a:r>
              <a:rPr lang="pt-BR" altLang="pt-BR" sz="2000" b="0" dirty="0">
                <a:solidFill>
                  <a:schemeClr val="hlink"/>
                </a:solidFill>
                <a:latin typeface="Verdana" panose="020B0604030504040204" pitchFamily="34" charset="0"/>
                <a:ea typeface="Verdana" panose="020B0604030504040204" pitchFamily="34" charset="0"/>
              </a:rPr>
              <a:t>relação</a:t>
            </a:r>
            <a:r>
              <a:rPr lang="pt-BR" altLang="pt-BR" sz="2000" b="0" dirty="0">
                <a:latin typeface="Verdana" panose="020B0604030504040204" pitchFamily="34" charset="0"/>
                <a:ea typeface="Verdana" panose="020B0604030504040204" pitchFamily="34" charset="0"/>
              </a:rPr>
              <a:t>, e a enumeração das </a:t>
            </a:r>
            <a:r>
              <a:rPr lang="pt-BR" altLang="pt-BR" sz="2000" b="0" dirty="0" err="1">
                <a:latin typeface="Verdana" panose="020B0604030504040204" pitchFamily="34" charset="0"/>
                <a:ea typeface="Verdana" panose="020B0604030504040204" pitchFamily="34" charset="0"/>
              </a:rPr>
              <a:t>tuplas</a:t>
            </a:r>
            <a:r>
              <a:rPr lang="pt-BR" altLang="pt-BR" sz="2000" b="0" dirty="0">
                <a:latin typeface="Verdana" panose="020B0604030504040204" pitchFamily="34" charset="0"/>
                <a:ea typeface="Verdana" panose="020B0604030504040204" pitchFamily="34" charset="0"/>
              </a:rPr>
              <a:t>, ou seja, os valores concretos dos atributos, o </a:t>
            </a:r>
            <a:r>
              <a:rPr lang="pt-BR" altLang="pt-BR" sz="2000" b="0" dirty="0">
                <a:solidFill>
                  <a:schemeClr val="hlink"/>
                </a:solidFill>
                <a:latin typeface="Verdana" panose="020B0604030504040204" pitchFamily="34" charset="0"/>
                <a:ea typeface="Verdana" panose="020B0604030504040204" pitchFamily="34" charset="0"/>
              </a:rPr>
              <a:t>estado</a:t>
            </a:r>
            <a:r>
              <a:rPr lang="pt-BR" altLang="pt-BR" sz="2000" b="0" dirty="0">
                <a:latin typeface="Verdana" panose="020B0604030504040204" pitchFamily="34" charset="0"/>
                <a:ea typeface="Verdana" panose="020B0604030504040204" pitchFamily="34" charset="0"/>
              </a:rPr>
              <a:t> da </a:t>
            </a:r>
            <a:r>
              <a:rPr lang="pt-BR" altLang="pt-BR" sz="2000" b="0" dirty="0">
                <a:solidFill>
                  <a:schemeClr val="hlink"/>
                </a:solidFill>
                <a:latin typeface="Verdana" panose="020B0604030504040204" pitchFamily="34" charset="0"/>
                <a:ea typeface="Verdana" panose="020B0604030504040204" pitchFamily="34" charset="0"/>
              </a:rPr>
              <a:t>relação</a:t>
            </a:r>
            <a:r>
              <a:rPr lang="pt-BR" altLang="pt-BR" sz="2000" b="0" dirty="0">
                <a:latin typeface="Verdana" panose="020B0604030504040204" pitchFamily="34" charset="0"/>
                <a:ea typeface="Verdana" panose="020B0604030504040204" pitchFamily="34" charset="0"/>
              </a:rPr>
              <a:t>. </a:t>
            </a:r>
          </a:p>
          <a:p>
            <a:pPr marL="457200" indent="-457200">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a:t>
            </a:r>
          </a:p>
        </p:txBody>
      </p:sp>
      <p:sp>
        <p:nvSpPr>
          <p:cNvPr id="114691" name="Rectangle 3"/>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Aspectos formais das relações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050131" y="968273"/>
            <a:ext cx="6683375" cy="1281112"/>
          </a:xfrm>
        </p:spPr>
        <p:txBody>
          <a:bodyPr/>
          <a:lstStyle/>
          <a:p>
            <a:r>
              <a:rPr lang="pt-BR" altLang="pt-BR" dirty="0">
                <a:solidFill>
                  <a:schemeClr val="tx1"/>
                </a:solidFill>
              </a:rPr>
              <a:t>O que é válido?</a:t>
            </a:r>
          </a:p>
        </p:txBody>
      </p:sp>
      <p:sp>
        <p:nvSpPr>
          <p:cNvPr id="16387" name="Rectangle 3"/>
          <p:cNvSpPr>
            <a:spLocks noGrp="1" noChangeArrowheads="1"/>
          </p:cNvSpPr>
          <p:nvPr>
            <p:ph idx="4294967295"/>
          </p:nvPr>
        </p:nvSpPr>
        <p:spPr>
          <a:xfrm>
            <a:off x="653538" y="2111477"/>
            <a:ext cx="7950712" cy="3778250"/>
          </a:xfrm>
        </p:spPr>
        <p:txBody>
          <a:bodyPr/>
          <a:lstStyle/>
          <a:p>
            <a:pPr>
              <a:buFont typeface="Wingdings" panose="05000000000000000000" pitchFamily="2" charset="2"/>
              <a:buNone/>
            </a:pPr>
            <a:r>
              <a:rPr lang="pt-BR" altLang="pt-BR" sz="2000" b="0" dirty="0">
                <a:latin typeface="Verdana" panose="020B0604030504040204" pitchFamily="34" charset="0"/>
                <a:ea typeface="Verdana" panose="020B0604030504040204" pitchFamily="34" charset="0"/>
              </a:rPr>
              <a:t>	Chama-se </a:t>
            </a:r>
            <a:r>
              <a:rPr lang="pt-BR" altLang="pt-BR" sz="2000" b="0" dirty="0">
                <a:solidFill>
                  <a:schemeClr val="accent1">
                    <a:lumMod val="75000"/>
                  </a:schemeClr>
                </a:solidFill>
                <a:latin typeface="Verdana" panose="020B0604030504040204" pitchFamily="34" charset="0"/>
                <a:ea typeface="Verdana" panose="020B0604030504040204" pitchFamily="34" charset="0"/>
              </a:rPr>
              <a:t>domínio</a:t>
            </a:r>
            <a:r>
              <a:rPr lang="pt-BR" altLang="pt-BR" sz="2000" b="0" dirty="0">
                <a:latin typeface="Verdana" panose="020B0604030504040204" pitchFamily="34" charset="0"/>
                <a:ea typeface="Verdana" panose="020B0604030504040204" pitchFamily="34" charset="0"/>
              </a:rPr>
              <a:t> o conjunto dos possíveis valores dos atributos. No exemplo anterior, para cada atributo, podemos identificar domínios com naturezas bastante diferentes. Assim para o número (“número da camisa“) o domínio será o conjunto dos números inteiros, únicos. Notar que antigamente seriam também sequencialmente atribuídos, conforme a posição do atleta (conhecido como WM) em campo e ainda variando de 1 até 11, pela posição ocupada no campo. </a:t>
            </a:r>
          </a:p>
        </p:txBody>
      </p:sp>
      <p:sp>
        <p:nvSpPr>
          <p:cNvPr id="9" name="Rectangle 3">
            <a:extLst>
              <a:ext uri="{FF2B5EF4-FFF2-40B4-BE49-F238E27FC236}">
                <a16:creationId xmlns:a16="http://schemas.microsoft.com/office/drawing/2014/main" id="{56CB8881-7FB4-4FC3-8414-2C4E583DB61B}"/>
              </a:ext>
            </a:extLst>
          </p:cNvPr>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Aspectos formais das relações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90550" y="948574"/>
            <a:ext cx="6683765" cy="1280891"/>
          </a:xfrm>
        </p:spPr>
        <p:txBody>
          <a:bodyPr/>
          <a:lstStyle/>
          <a:p>
            <a:r>
              <a:rPr lang="pt-BR" altLang="pt-BR" dirty="0">
                <a:solidFill>
                  <a:schemeClr val="tx1"/>
                </a:solidFill>
              </a:rPr>
              <a:t>Conceito preliminar de Base de Dados</a:t>
            </a:r>
          </a:p>
        </p:txBody>
      </p:sp>
      <p:sp>
        <p:nvSpPr>
          <p:cNvPr id="17413" name="Rectangle 3"/>
          <p:cNvSpPr>
            <a:spLocks noChangeArrowheads="1"/>
          </p:cNvSpPr>
          <p:nvPr/>
        </p:nvSpPr>
        <p:spPr bwMode="auto">
          <a:xfrm>
            <a:off x="323850" y="1905000"/>
            <a:ext cx="82296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nSpc>
                <a:spcPct val="150000"/>
              </a:lnSpc>
              <a:spcBef>
                <a:spcPct val="30000"/>
              </a:spcBef>
              <a:buClr>
                <a:schemeClr val="bg2"/>
              </a:buClr>
              <a:buFont typeface="Wingdings" panose="05000000000000000000" pitchFamily="2" charset="2"/>
              <a:buChar char="§"/>
              <a:defRPr sz="2400" b="1">
                <a:solidFill>
                  <a:srgbClr val="000000"/>
                </a:solidFill>
                <a:latin typeface="Verdana" panose="020B0604030504040204" pitchFamily="34" charset="0"/>
              </a:defRPr>
            </a:lvl1pPr>
            <a:lvl2pPr marL="742950" indent="-285750">
              <a:lnSpc>
                <a:spcPct val="150000"/>
              </a:lnSpc>
              <a:spcBef>
                <a:spcPct val="30000"/>
              </a:spcBef>
              <a:buClr>
                <a:schemeClr val="bg2"/>
              </a:buClr>
              <a:buChar char="–"/>
              <a:defRPr sz="2400">
                <a:solidFill>
                  <a:srgbClr val="000000"/>
                </a:solidFill>
                <a:latin typeface="Verdana" panose="020B0604030504040204" pitchFamily="34" charset="0"/>
              </a:defRPr>
            </a:lvl2pPr>
            <a:lvl3pPr marL="1143000" indent="-228600">
              <a:lnSpc>
                <a:spcPct val="150000"/>
              </a:lnSpc>
              <a:spcBef>
                <a:spcPct val="30000"/>
              </a:spcBef>
              <a:buClr>
                <a:schemeClr val="bg2"/>
              </a:buClr>
              <a:buChar char="»"/>
              <a:defRPr sz="2000">
                <a:solidFill>
                  <a:srgbClr val="000000"/>
                </a:solidFill>
                <a:latin typeface="Verdana" panose="020B0604030504040204" pitchFamily="34" charset="0"/>
              </a:defRPr>
            </a:lvl3pPr>
            <a:lvl4pPr marL="1600200" indent="-228600">
              <a:lnSpc>
                <a:spcPct val="150000"/>
              </a:lnSpc>
              <a:spcBef>
                <a:spcPct val="30000"/>
              </a:spcBef>
              <a:buSzPct val="100000"/>
              <a:buChar char="–"/>
              <a:defRPr sz="2000">
                <a:solidFill>
                  <a:srgbClr val="000000"/>
                </a:solidFill>
                <a:latin typeface="Verdana" panose="020B0604030504040204" pitchFamily="34" charset="0"/>
              </a:defRPr>
            </a:lvl4pPr>
            <a:lvl5pPr marL="2057400" indent="-228600">
              <a:lnSpc>
                <a:spcPct val="150000"/>
              </a:lnSpc>
              <a:spcBef>
                <a:spcPct val="30000"/>
              </a:spcBef>
              <a:buSzPct val="100000"/>
              <a:buChar char="•"/>
              <a:defRPr sz="2000">
                <a:solidFill>
                  <a:srgbClr val="000000"/>
                </a:solidFill>
                <a:latin typeface="Verdana" panose="020B0604030504040204" pitchFamily="34" charset="0"/>
              </a:defRPr>
            </a:lvl5pPr>
            <a:lvl6pPr marL="2514600" indent="-228600" eaLnBrk="0" fontAlgn="base" hangingPunct="0">
              <a:lnSpc>
                <a:spcPct val="150000"/>
              </a:lnSpc>
              <a:spcBef>
                <a:spcPct val="30000"/>
              </a:spcBef>
              <a:spcAft>
                <a:spcPct val="0"/>
              </a:spcAft>
              <a:buSzPct val="100000"/>
              <a:buChar char="•"/>
              <a:defRPr sz="2000">
                <a:solidFill>
                  <a:srgbClr val="000000"/>
                </a:solidFill>
                <a:latin typeface="Verdana" panose="020B0604030504040204" pitchFamily="34" charset="0"/>
              </a:defRPr>
            </a:lvl6pPr>
            <a:lvl7pPr marL="2971800" indent="-228600" eaLnBrk="0" fontAlgn="base" hangingPunct="0">
              <a:lnSpc>
                <a:spcPct val="150000"/>
              </a:lnSpc>
              <a:spcBef>
                <a:spcPct val="30000"/>
              </a:spcBef>
              <a:spcAft>
                <a:spcPct val="0"/>
              </a:spcAft>
              <a:buSzPct val="100000"/>
              <a:buChar char="•"/>
              <a:defRPr sz="2000">
                <a:solidFill>
                  <a:srgbClr val="000000"/>
                </a:solidFill>
                <a:latin typeface="Verdana" panose="020B0604030504040204" pitchFamily="34" charset="0"/>
              </a:defRPr>
            </a:lvl7pPr>
            <a:lvl8pPr marL="3429000" indent="-228600" eaLnBrk="0" fontAlgn="base" hangingPunct="0">
              <a:lnSpc>
                <a:spcPct val="150000"/>
              </a:lnSpc>
              <a:spcBef>
                <a:spcPct val="30000"/>
              </a:spcBef>
              <a:spcAft>
                <a:spcPct val="0"/>
              </a:spcAft>
              <a:buSzPct val="100000"/>
              <a:buChar char="•"/>
              <a:defRPr sz="2000">
                <a:solidFill>
                  <a:srgbClr val="000000"/>
                </a:solidFill>
                <a:latin typeface="Verdana" panose="020B0604030504040204" pitchFamily="34" charset="0"/>
              </a:defRPr>
            </a:lvl8pPr>
            <a:lvl9pPr marL="3886200" indent="-228600" eaLnBrk="0" fontAlgn="base" hangingPunct="0">
              <a:lnSpc>
                <a:spcPct val="150000"/>
              </a:lnSpc>
              <a:spcBef>
                <a:spcPct val="30000"/>
              </a:spcBef>
              <a:spcAft>
                <a:spcPct val="0"/>
              </a:spcAft>
              <a:buSzPct val="100000"/>
              <a:buChar char="•"/>
              <a:defRPr sz="2000">
                <a:solidFill>
                  <a:srgbClr val="000000"/>
                </a:solidFill>
                <a:latin typeface="Verdana" panose="020B0604030504040204" pitchFamily="34" charset="0"/>
              </a:defRPr>
            </a:lvl9pPr>
          </a:lstStyle>
          <a:p>
            <a:pPr marL="285750" marR="0" lvl="0" indent="-285750" algn="l" defTabSz="914400" rtl="0" eaLnBrk="0" fontAlgn="base" latinLnBrk="0" hangingPunct="0">
              <a:lnSpc>
                <a:spcPct val="150000"/>
              </a:lnSpc>
              <a:spcBef>
                <a:spcPct val="30000"/>
              </a:spcBef>
              <a:spcAft>
                <a:spcPct val="0"/>
              </a:spcAft>
              <a:buClr>
                <a:srgbClr val="000000"/>
              </a:buClr>
              <a:buSzTx/>
              <a:buFont typeface="Wingdings" panose="05000000000000000000" pitchFamily="2" charset="2"/>
              <a:buNone/>
              <a:tabLst/>
              <a:defRPr/>
            </a:pP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Uma </a:t>
            </a:r>
            <a:r>
              <a:rPr kumimoji="0" lang="pt-BR" altLang="pt-BR" sz="2000" b="0" i="1" u="none" strike="noStrike" kern="1200" cap="none" spc="0" normalizeH="0" baseline="0" noProof="0" dirty="0">
                <a:ln>
                  <a:noFill/>
                </a:ln>
                <a:solidFill>
                  <a:srgbClr val="C00000"/>
                </a:solidFill>
                <a:effectLst/>
                <a:uLnTx/>
                <a:uFillTx/>
                <a:latin typeface="Verdana" panose="020B0604030504040204" pitchFamily="34" charset="0"/>
                <a:ea typeface="+mn-ea"/>
                <a:cs typeface="+mn-cs"/>
              </a:rPr>
              <a:t>Base de Dados (relacional)</a:t>
            </a:r>
            <a:r>
              <a:rPr kumimoji="0" lang="pt-BR" altLang="pt-BR" sz="2000" b="0" i="1"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é um conjunto de relações. As vantagens apresentadas pelo modelo relacional são a existência de critérios bem definidos para desenho da Base de Dados, e a facilidade de conversão para uma implementação física suportada por um </a:t>
            </a:r>
            <a:r>
              <a:rPr kumimoji="0" lang="pt-BR" altLang="pt-BR" sz="2000" b="0" i="1" u="none" strike="noStrike" kern="1200" cap="none" spc="0" normalizeH="0" baseline="0" noProof="0" dirty="0">
                <a:ln>
                  <a:noFill/>
                </a:ln>
                <a:solidFill>
                  <a:srgbClr val="C00000"/>
                </a:solidFill>
                <a:effectLst/>
                <a:uLnTx/>
                <a:uFillTx/>
                <a:latin typeface="Verdana" panose="020B0604030504040204" pitchFamily="34" charset="0"/>
                <a:ea typeface="+mn-ea"/>
                <a:cs typeface="+mn-cs"/>
              </a:rPr>
              <a:t>Sistema de Gerenciador de Bases de Dados Relacional </a:t>
            </a:r>
            <a:r>
              <a:rPr kumimoji="0" lang="pt-BR" altLang="pt-BR" sz="2000" b="0" i="0" u="none" strike="noStrike" kern="1200" cap="none" spc="0" normalizeH="0" baseline="0" noProof="0" dirty="0">
                <a:ln>
                  <a:noFill/>
                </a:ln>
                <a:solidFill>
                  <a:srgbClr val="C00000"/>
                </a:solidFill>
                <a:effectLst/>
                <a:uLnTx/>
                <a:uFillTx/>
                <a:latin typeface="Verdana" panose="020B0604030504040204" pitchFamily="34" charset="0"/>
                <a:ea typeface="+mn-ea"/>
                <a:cs typeface="+mn-cs"/>
              </a:rPr>
              <a:t>(SGBDR)</a:t>
            </a:r>
            <a:r>
              <a:rPr kumimoji="0" lang="pt-BR" altLang="pt-BR" sz="2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endParaRPr kumimoji="0" lang="pt-BR" altLang="pt-BR" sz="2000" b="0" i="1" u="none" strike="noStrike" kern="1200" cap="none" spc="0" normalizeH="0" baseline="0" noProof="0" dirty="0">
              <a:ln>
                <a:noFill/>
              </a:ln>
              <a:solidFill>
                <a:srgbClr val="C00000"/>
              </a:solidFill>
              <a:effectLst/>
              <a:uLnTx/>
              <a:uFillTx/>
              <a:latin typeface="Verdana" panose="020B0604030504040204" pitchFamily="34" charset="0"/>
              <a:ea typeface="+mn-ea"/>
              <a:cs typeface="+mn-cs"/>
            </a:endParaRPr>
          </a:p>
        </p:txBody>
      </p:sp>
      <p:sp>
        <p:nvSpPr>
          <p:cNvPr id="4" name="Rectangle 3">
            <a:extLst>
              <a:ext uri="{FF2B5EF4-FFF2-40B4-BE49-F238E27FC236}">
                <a16:creationId xmlns:a16="http://schemas.microsoft.com/office/drawing/2014/main" id="{95ADFDFF-5415-45EA-9764-E0043A7AD86C}"/>
              </a:ext>
            </a:extLst>
          </p:cNvPr>
          <p:cNvSpPr>
            <a:spLocks noChangeArrowheads="1"/>
          </p:cNvSpPr>
          <p:nvPr/>
        </p:nvSpPr>
        <p:spPr bwMode="auto">
          <a:xfrm>
            <a:off x="179388" y="115888"/>
            <a:ext cx="84248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bIns="0">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Aspectos formais das relações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39213" y="341928"/>
            <a:ext cx="8229600" cy="530225"/>
          </a:xfrm>
        </p:spPr>
        <p:txBody>
          <a:bodyPr/>
          <a:lstStyle/>
          <a:p>
            <a:r>
              <a:rPr lang="pt-BR" altLang="pt-BR" dirty="0">
                <a:solidFill>
                  <a:schemeClr val="tx1"/>
                </a:solidFill>
                <a:latin typeface="Verdana" panose="020B0604030504040204" pitchFamily="34" charset="0"/>
                <a:ea typeface="Verdana" panose="020B0604030504040204" pitchFamily="34" charset="0"/>
              </a:rPr>
              <a:t>Conceito preliminar de Base de Dados</a:t>
            </a:r>
          </a:p>
        </p:txBody>
      </p:sp>
      <p:sp>
        <p:nvSpPr>
          <p:cNvPr id="124931" name="Rectangle 3"/>
          <p:cNvSpPr>
            <a:spLocks noGrp="1" noChangeArrowheads="1"/>
          </p:cNvSpPr>
          <p:nvPr>
            <p:ph type="body" idx="4294967295"/>
          </p:nvPr>
        </p:nvSpPr>
        <p:spPr>
          <a:xfrm>
            <a:off x="339213" y="1706768"/>
            <a:ext cx="8229600" cy="5832475"/>
          </a:xfrm>
          <a:prstGeom prst="rect">
            <a:avLst/>
          </a:prstGeom>
        </p:spPr>
        <p:txBody>
          <a:bodyPr/>
          <a:lstStyle/>
          <a:p>
            <a:pPr>
              <a:buFont typeface="Wingdings" panose="05000000000000000000" pitchFamily="2" charset="2"/>
              <a:buNone/>
            </a:pPr>
            <a:r>
              <a:rPr lang="pt-BR" altLang="pt-BR" sz="2400" b="0" dirty="0">
                <a:latin typeface="Verdana" panose="020B0604030504040204" pitchFamily="34" charset="0"/>
                <a:ea typeface="Verdana" panose="020B0604030504040204" pitchFamily="34" charset="0"/>
              </a:rPr>
              <a:t>	No contexto de uma </a:t>
            </a:r>
            <a:r>
              <a:rPr lang="pt-BR" altLang="pt-BR" sz="2400" b="0" dirty="0">
                <a:solidFill>
                  <a:schemeClr val="hlink"/>
                </a:solidFill>
                <a:latin typeface="Verdana" panose="020B0604030504040204" pitchFamily="34" charset="0"/>
                <a:ea typeface="Verdana" panose="020B0604030504040204" pitchFamily="34" charset="0"/>
              </a:rPr>
              <a:t>Base de Dados Relacional</a:t>
            </a:r>
            <a:r>
              <a:rPr lang="pt-BR" altLang="pt-BR" sz="2400" b="0" dirty="0">
                <a:latin typeface="Verdana" panose="020B0604030504040204" pitchFamily="34" charset="0"/>
                <a:ea typeface="Verdana" panose="020B0604030504040204" pitchFamily="34" charset="0"/>
              </a:rPr>
              <a:t>, a cada </a:t>
            </a:r>
            <a:r>
              <a:rPr lang="pt-BR" altLang="pt-BR" sz="2400" b="0" dirty="0">
                <a:solidFill>
                  <a:schemeClr val="hlink"/>
                </a:solidFill>
                <a:latin typeface="Verdana" panose="020B0604030504040204" pitchFamily="34" charset="0"/>
                <a:ea typeface="Verdana" panose="020B0604030504040204" pitchFamily="34" charset="0"/>
              </a:rPr>
              <a:t>relação</a:t>
            </a:r>
            <a:r>
              <a:rPr lang="pt-BR" altLang="pt-BR" sz="2400" b="0" dirty="0">
                <a:latin typeface="Verdana" panose="020B0604030504040204" pitchFamily="34" charset="0"/>
                <a:ea typeface="Verdana" panose="020B0604030504040204" pitchFamily="34" charset="0"/>
              </a:rPr>
              <a:t> corresponde uma </a:t>
            </a:r>
            <a:r>
              <a:rPr lang="pt-BR" altLang="pt-BR" sz="2400" b="0" i="1" dirty="0">
                <a:solidFill>
                  <a:schemeClr val="hlink"/>
                </a:solidFill>
                <a:latin typeface="Verdana" panose="020B0604030504040204" pitchFamily="34" charset="0"/>
                <a:ea typeface="Verdana" panose="020B0604030504040204" pitchFamily="34" charset="0"/>
              </a:rPr>
              <a:t>Tabela </a:t>
            </a:r>
            <a:r>
              <a:rPr lang="pt-BR" altLang="pt-BR" sz="2400" b="0" dirty="0">
                <a:latin typeface="Verdana" panose="020B0604030504040204" pitchFamily="34" charset="0"/>
                <a:ea typeface="Verdana" panose="020B0604030504040204" pitchFamily="34" charset="0"/>
              </a:rPr>
              <a:t>da </a:t>
            </a:r>
            <a:r>
              <a:rPr lang="pt-BR" altLang="pt-BR" sz="2400" b="0" dirty="0">
                <a:solidFill>
                  <a:schemeClr val="hlink"/>
                </a:solidFill>
                <a:latin typeface="Verdana" panose="020B0604030504040204" pitchFamily="34" charset="0"/>
                <a:ea typeface="Verdana" panose="020B0604030504040204" pitchFamily="34" charset="0"/>
              </a:rPr>
              <a:t>Base de Dados</a:t>
            </a:r>
            <a:r>
              <a:rPr lang="pt-BR" altLang="pt-BR" sz="2400" b="0" dirty="0">
                <a:latin typeface="Verdana" panose="020B0604030504040204" pitchFamily="34" charset="0"/>
                <a:ea typeface="Verdana" panose="020B0604030504040204" pitchFamily="34" charset="0"/>
              </a:rPr>
              <a:t>, a cada </a:t>
            </a:r>
            <a:r>
              <a:rPr lang="pt-BR" altLang="pt-BR" sz="2400" b="0" i="1" dirty="0">
                <a:solidFill>
                  <a:schemeClr val="hlink"/>
                </a:solidFill>
                <a:latin typeface="Verdana" panose="020B0604030504040204" pitchFamily="34" charset="0"/>
                <a:ea typeface="Verdana" panose="020B0604030504040204" pitchFamily="34" charset="0"/>
              </a:rPr>
              <a:t>atributo</a:t>
            </a:r>
            <a:r>
              <a:rPr lang="pt-BR" altLang="pt-BR" sz="2400" b="0" i="1" dirty="0">
                <a:latin typeface="Verdana" panose="020B0604030504040204" pitchFamily="34" charset="0"/>
                <a:ea typeface="Verdana" panose="020B0604030504040204" pitchFamily="34" charset="0"/>
              </a:rPr>
              <a:t> </a:t>
            </a:r>
            <a:r>
              <a:rPr lang="pt-BR" altLang="pt-BR" sz="2400" b="0" dirty="0">
                <a:latin typeface="Verdana" panose="020B0604030504040204" pitchFamily="34" charset="0"/>
                <a:ea typeface="Verdana" panose="020B0604030504040204" pitchFamily="34" charset="0"/>
              </a:rPr>
              <a:t>da </a:t>
            </a:r>
            <a:r>
              <a:rPr lang="pt-BR" altLang="pt-BR" sz="2400" b="0" dirty="0">
                <a:solidFill>
                  <a:schemeClr val="hlink"/>
                </a:solidFill>
                <a:latin typeface="Verdana" panose="020B0604030504040204" pitchFamily="34" charset="0"/>
                <a:ea typeface="Verdana" panose="020B0604030504040204" pitchFamily="34" charset="0"/>
              </a:rPr>
              <a:t>relação</a:t>
            </a:r>
            <a:r>
              <a:rPr lang="pt-BR" altLang="pt-BR" sz="2400" b="0" dirty="0">
                <a:latin typeface="Verdana" panose="020B0604030504040204" pitchFamily="34" charset="0"/>
                <a:ea typeface="Verdana" panose="020B0604030504040204" pitchFamily="34" charset="0"/>
              </a:rPr>
              <a:t> uma </a:t>
            </a:r>
            <a:r>
              <a:rPr lang="pt-BR" altLang="pt-BR" sz="2400" b="0" i="1" dirty="0">
                <a:solidFill>
                  <a:schemeClr val="hlink"/>
                </a:solidFill>
                <a:latin typeface="Verdana" panose="020B0604030504040204" pitchFamily="34" charset="0"/>
                <a:ea typeface="Verdana" panose="020B0604030504040204" pitchFamily="34" charset="0"/>
              </a:rPr>
              <a:t>coluna</a:t>
            </a:r>
            <a:r>
              <a:rPr lang="pt-BR" altLang="pt-BR" sz="2400" b="0" i="1" dirty="0">
                <a:latin typeface="Verdana" panose="020B0604030504040204" pitchFamily="34" charset="0"/>
                <a:ea typeface="Verdana" panose="020B0604030504040204" pitchFamily="34" charset="0"/>
              </a:rPr>
              <a:t> </a:t>
            </a:r>
            <a:r>
              <a:rPr lang="pt-BR" altLang="pt-BR" sz="2400" b="0" dirty="0">
                <a:latin typeface="Verdana" panose="020B0604030504040204" pitchFamily="34" charset="0"/>
                <a:ea typeface="Verdana" panose="020B0604030504040204" pitchFamily="34" charset="0"/>
              </a:rPr>
              <a:t>da </a:t>
            </a:r>
            <a:r>
              <a:rPr lang="pt-BR" altLang="pt-BR" sz="2400" b="0" dirty="0">
                <a:solidFill>
                  <a:schemeClr val="hlink"/>
                </a:solidFill>
                <a:latin typeface="Verdana" panose="020B0604030504040204" pitchFamily="34" charset="0"/>
                <a:ea typeface="Verdana" panose="020B0604030504040204" pitchFamily="34" charset="0"/>
              </a:rPr>
              <a:t>tabela</a:t>
            </a:r>
            <a:r>
              <a:rPr lang="pt-BR" altLang="pt-BR" sz="2400" b="0" dirty="0">
                <a:latin typeface="Verdana" panose="020B0604030504040204" pitchFamily="34" charset="0"/>
                <a:ea typeface="Verdana" panose="020B0604030504040204" pitchFamily="34" charset="0"/>
              </a:rPr>
              <a:t>, e a cada </a:t>
            </a:r>
            <a:r>
              <a:rPr lang="pt-BR" altLang="pt-BR" sz="2400" b="0" i="1" dirty="0" err="1">
                <a:solidFill>
                  <a:schemeClr val="hlink"/>
                </a:solidFill>
                <a:latin typeface="Verdana" panose="020B0604030504040204" pitchFamily="34" charset="0"/>
                <a:ea typeface="Verdana" panose="020B0604030504040204" pitchFamily="34" charset="0"/>
              </a:rPr>
              <a:t>tupla</a:t>
            </a:r>
            <a:r>
              <a:rPr lang="pt-BR" altLang="pt-BR" sz="2400" b="0" i="1" dirty="0">
                <a:latin typeface="Verdana" panose="020B0604030504040204" pitchFamily="34" charset="0"/>
                <a:ea typeface="Verdana" panose="020B0604030504040204" pitchFamily="34" charset="0"/>
              </a:rPr>
              <a:t> </a:t>
            </a:r>
            <a:r>
              <a:rPr lang="pt-BR" altLang="pt-BR" sz="2400" b="0" dirty="0">
                <a:latin typeface="Verdana" panose="020B0604030504040204" pitchFamily="34" charset="0"/>
                <a:ea typeface="Verdana" panose="020B0604030504040204" pitchFamily="34" charset="0"/>
              </a:rPr>
              <a:t>da </a:t>
            </a:r>
            <a:r>
              <a:rPr lang="pt-BR" altLang="pt-BR" sz="2400" b="0" dirty="0">
                <a:solidFill>
                  <a:schemeClr val="hlink"/>
                </a:solidFill>
                <a:latin typeface="Verdana" panose="020B0604030504040204" pitchFamily="34" charset="0"/>
                <a:ea typeface="Verdana" panose="020B0604030504040204" pitchFamily="34" charset="0"/>
              </a:rPr>
              <a:t>relação </a:t>
            </a:r>
            <a:r>
              <a:rPr lang="pt-BR" altLang="pt-BR" sz="2400" b="0" dirty="0">
                <a:latin typeface="Verdana" panose="020B0604030504040204" pitchFamily="34" charset="0"/>
                <a:ea typeface="Verdana" panose="020B0604030504040204" pitchFamily="34" charset="0"/>
              </a:rPr>
              <a:t>(conjunto dos valores dos atributos referentes a cada ocorrência) uma </a:t>
            </a:r>
            <a:r>
              <a:rPr lang="pt-BR" altLang="pt-BR" sz="2400" b="0" i="1" dirty="0">
                <a:solidFill>
                  <a:schemeClr val="hlink"/>
                </a:solidFill>
                <a:latin typeface="Verdana" panose="020B0604030504040204" pitchFamily="34" charset="0"/>
                <a:ea typeface="Verdana" panose="020B0604030504040204" pitchFamily="34" charset="0"/>
              </a:rPr>
              <a:t>linha</a:t>
            </a:r>
            <a:r>
              <a:rPr lang="pt-BR" altLang="pt-BR" sz="2400" b="0" i="1" dirty="0">
                <a:latin typeface="Verdana" panose="020B0604030504040204" pitchFamily="34" charset="0"/>
                <a:ea typeface="Verdana" panose="020B0604030504040204" pitchFamily="34" charset="0"/>
              </a:rPr>
              <a:t> </a:t>
            </a:r>
            <a:r>
              <a:rPr lang="pt-BR" altLang="pt-BR" sz="2400" b="0" dirty="0">
                <a:latin typeface="Verdana" panose="020B0604030504040204" pitchFamily="34" charset="0"/>
                <a:ea typeface="Verdana" panose="020B0604030504040204" pitchFamily="34" charset="0"/>
              </a:rPr>
              <a:t>da </a:t>
            </a:r>
            <a:r>
              <a:rPr lang="pt-BR" altLang="pt-BR" sz="2400" b="0" dirty="0">
                <a:solidFill>
                  <a:schemeClr val="hlink"/>
                </a:solidFill>
                <a:latin typeface="Verdana" panose="020B0604030504040204" pitchFamily="34" charset="0"/>
                <a:ea typeface="Verdana" panose="020B0604030504040204" pitchFamily="34" charset="0"/>
              </a:rPr>
              <a:t>tabela</a:t>
            </a:r>
            <a:r>
              <a:rPr lang="pt-BR" altLang="pt-BR" sz="2400" b="0" dirty="0">
                <a:latin typeface="Verdana" panose="020B0604030504040204" pitchFamily="34" charset="0"/>
                <a:ea typeface="Verdana" panose="020B0604030504040204" pitchFamily="34"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ChangeArrowheads="1"/>
          </p:cNvSpPr>
          <p:nvPr>
            <p:ph type="body" idx="1"/>
          </p:nvPr>
        </p:nvSpPr>
        <p:spPr bwMode="auto">
          <a:xfrm>
            <a:off x="0" y="908720"/>
            <a:ext cx="9036496" cy="56886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pt-BR" altLang="pt-BR" sz="2000" b="0" i="0" dirty="0">
                <a:latin typeface="Calibri" panose="020F0502020204030204" pitchFamily="34" charset="0"/>
              </a:rPr>
              <a:t>No final dos anos 1950 e início dos anos 1960 começou-se a perceber que a mistura de dados e aplicações tornava a manutenção dos sistemas escritos muito complicada. Surge a ideia da criação de sistemas que pudessem controlar os dados de forma independente das aplicações.</a:t>
            </a:r>
          </a:p>
          <a:p>
            <a:pPr eaLnBrk="1" hangingPunct="1">
              <a:buNone/>
            </a:pPr>
            <a:endParaRPr lang="pt-BR" altLang="pt-BR" sz="2000" b="0" i="0" dirty="0">
              <a:latin typeface="Calibri" panose="020F0502020204030204" pitchFamily="34" charset="0"/>
            </a:endParaRPr>
          </a:p>
          <a:p>
            <a:pPr eaLnBrk="1" hangingPunct="1"/>
            <a:r>
              <a:rPr lang="pt-BR" altLang="pt-BR" sz="2000" b="0" i="0" dirty="0">
                <a:latin typeface="Calibri" panose="020F0502020204030204" pitchFamily="34" charset="0"/>
              </a:rPr>
              <a:t>Os primeiros sistemas </a:t>
            </a:r>
            <a:r>
              <a:rPr lang="pt-BR" altLang="pt-BR" sz="2000" b="0" i="0" dirty="0" err="1">
                <a:latin typeface="Calibri" panose="020F0502020204030204" pitchFamily="34" charset="0"/>
              </a:rPr>
              <a:t>gerenciadosre</a:t>
            </a:r>
            <a:r>
              <a:rPr lang="pt-BR" altLang="pt-BR" sz="2000" b="0" i="0" dirty="0">
                <a:latin typeface="Calibri" panose="020F0502020204030204" pitchFamily="34" charset="0"/>
              </a:rPr>
              <a:t> de banco de dados são criados no final da década de 1960.</a:t>
            </a:r>
          </a:p>
          <a:p>
            <a:pPr eaLnBrk="1" hangingPunct="1"/>
            <a:endParaRPr lang="pt-BR" altLang="pt-BR" sz="2000" b="0" i="0" dirty="0">
              <a:latin typeface="Calibri" panose="020F0502020204030204" pitchFamily="34" charset="0"/>
            </a:endParaRPr>
          </a:p>
          <a:p>
            <a:pPr eaLnBrk="1" hangingPunct="1"/>
            <a:r>
              <a:rPr lang="pt-BR" altLang="pt-BR" sz="2000" b="0" i="0" dirty="0">
                <a:latin typeface="Calibri" panose="020F0502020204030204" pitchFamily="34" charset="0"/>
              </a:rPr>
              <a:t>Até então, tudo o que se tinha eram dados controlados por programas, sem que existisse uma independência entre eles. As formas de controle eram:</a:t>
            </a:r>
          </a:p>
          <a:p>
            <a:pPr lvl="1" eaLnBrk="1" hangingPunct="1"/>
            <a:r>
              <a:rPr lang="pt-BR" altLang="pt-BR" sz="2000" b="0" i="0" dirty="0">
                <a:latin typeface="Calibri" panose="020F0502020204030204" pitchFamily="34" charset="0"/>
              </a:rPr>
              <a:t>Arquivos sequenciais.</a:t>
            </a:r>
          </a:p>
          <a:p>
            <a:pPr lvl="1" eaLnBrk="1" hangingPunct="1"/>
            <a:r>
              <a:rPr lang="pt-BR" altLang="pt-BR" sz="2000" b="0" i="0" dirty="0">
                <a:latin typeface="Calibri" panose="020F0502020204030204" pitchFamily="34" charset="0"/>
              </a:rPr>
              <a:t>Arquivos com acesso direto.</a:t>
            </a:r>
          </a:p>
          <a:p>
            <a:pPr lvl="1" eaLnBrk="1" hangingPunct="1"/>
            <a:r>
              <a:rPr lang="pt-BR" altLang="pt-BR" sz="2000" b="0" i="0" dirty="0">
                <a:latin typeface="Calibri" panose="020F0502020204030204" pitchFamily="34" charset="0"/>
              </a:rPr>
              <a:t>Árvores Binárias.</a:t>
            </a:r>
          </a:p>
          <a:p>
            <a:pPr lvl="1" eaLnBrk="1" hangingPunct="1"/>
            <a:r>
              <a:rPr lang="pt-BR" altLang="pt-BR" sz="2000" b="0" i="0" dirty="0">
                <a:latin typeface="Calibri" panose="020F0502020204030204" pitchFamily="34" charset="0"/>
              </a:rPr>
              <a:t>Técnicas </a:t>
            </a:r>
            <a:r>
              <a:rPr lang="pt-BR" altLang="pt-BR" sz="2000" b="0" i="0" dirty="0" err="1">
                <a:latin typeface="Calibri" panose="020F0502020204030204" pitchFamily="34" charset="0"/>
              </a:rPr>
              <a:t>Hashing</a:t>
            </a:r>
            <a:r>
              <a:rPr lang="pt-BR" altLang="pt-BR" sz="2000" b="0" i="0" dirty="0">
                <a:latin typeface="Calibri" panose="020F0502020204030204" pitchFamily="34" charset="0"/>
              </a:rPr>
              <a:t>.</a:t>
            </a:r>
          </a:p>
          <a:p>
            <a:pPr lvl="1" eaLnBrk="1" hangingPunct="1"/>
            <a:endParaRPr lang="pt-BR" altLang="pt-BR" sz="2000" b="0" i="0" dirty="0">
              <a:latin typeface="Calibri" panose="020F0502020204030204" pitchFamily="34" charset="0"/>
            </a:endParaRPr>
          </a:p>
          <a:p>
            <a:pPr eaLnBrk="1" hangingPunct="1"/>
            <a:r>
              <a:rPr lang="pt-BR" altLang="pt-BR" sz="2000" b="0" i="0" dirty="0">
                <a:latin typeface="Calibri" panose="020F0502020204030204" pitchFamily="34" charset="0"/>
              </a:rPr>
              <a:t>Além disso, esses algoritmos dependiam diretamente da lógica do programador que a escreveu.</a:t>
            </a:r>
          </a:p>
        </p:txBody>
      </p:sp>
      <p:sp>
        <p:nvSpPr>
          <p:cNvPr id="5" name="CaixaDeTexto 4"/>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Breve Histórico</a:t>
            </a:r>
          </a:p>
        </p:txBody>
      </p:sp>
      <p:pic>
        <p:nvPicPr>
          <p:cNvPr id="2" name="Picture 2" descr="http://sqlserverdeveloper.info/wp-content/uploads/2010/08/old-datab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437112"/>
            <a:ext cx="1857027" cy="139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618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5DF2669-E371-4E8A-857E-42C005F23924}"/>
              </a:ext>
            </a:extLst>
          </p:cNvPr>
          <p:cNvSpPr txBox="1">
            <a:spLocks noChangeArrowheads="1"/>
          </p:cNvSpPr>
          <p:nvPr/>
        </p:nvSpPr>
        <p:spPr>
          <a:xfrm>
            <a:off x="374680" y="375996"/>
            <a:ext cx="7102445"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graphicFrame>
        <p:nvGraphicFramePr>
          <p:cNvPr id="5" name="Group 389">
            <a:extLst>
              <a:ext uri="{FF2B5EF4-FFF2-40B4-BE49-F238E27FC236}">
                <a16:creationId xmlns:a16="http://schemas.microsoft.com/office/drawing/2014/main" id="{098BA675-FE8C-47BB-9EA9-FFFA429F5480}"/>
              </a:ext>
            </a:extLst>
          </p:cNvPr>
          <p:cNvGraphicFramePr>
            <a:graphicFrameLocks noGrp="1"/>
          </p:cNvGraphicFramePr>
          <p:nvPr>
            <p:extLst>
              <p:ext uri="{D42A27DB-BD31-4B8C-83A1-F6EECF244321}">
                <p14:modId xmlns:p14="http://schemas.microsoft.com/office/powerpoint/2010/main" val="469280700"/>
              </p:ext>
            </p:extLst>
          </p:nvPr>
        </p:nvGraphicFramePr>
        <p:xfrm>
          <a:off x="1476375" y="2492375"/>
          <a:ext cx="6858000" cy="2947988"/>
        </p:xfrm>
        <a:graphic>
          <a:graphicData uri="http://schemas.openxmlformats.org/drawingml/2006/table">
            <a:tbl>
              <a:tblPr/>
              <a:tblGrid>
                <a:gridCol w="7620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858838">
                  <a:extLst>
                    <a:ext uri="{9D8B030D-6E8A-4147-A177-3AD203B41FA5}">
                      <a16:colId xmlns:a16="http://schemas.microsoft.com/office/drawing/2014/main" val="20002"/>
                    </a:ext>
                  </a:extLst>
                </a:gridCol>
                <a:gridCol w="1503362">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425450">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1" i="0" u="none" strike="noStrike" cap="none" normalizeH="0" baseline="0">
                          <a:ln>
                            <a:noFill/>
                          </a:ln>
                          <a:solidFill>
                            <a:schemeClr val="tx1"/>
                          </a:solidFill>
                          <a:effectLst/>
                          <a:latin typeface="Calibri" pitchFamily="34" charset="0"/>
                        </a:rPr>
                        <a:t>Mat.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1" i="0" u="none" strike="noStrike" cap="none" normalizeH="0" baseline="0">
                          <a:ln>
                            <a:noFill/>
                          </a:ln>
                          <a:solidFill>
                            <a:schemeClr val="tx1"/>
                          </a:solidFill>
                          <a:effectLst/>
                          <a:latin typeface="Calibri" pitchFamily="34" charset="0"/>
                        </a:rPr>
                        <a:t>Nome</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1" i="0" u="none" strike="noStrike" cap="none" normalizeH="0" baseline="0">
                          <a:ln>
                            <a:noFill/>
                          </a:ln>
                          <a:solidFill>
                            <a:schemeClr val="tx1"/>
                          </a:solidFill>
                          <a:effectLst/>
                          <a:latin typeface="Calibri" pitchFamily="34" charset="0"/>
                        </a:rPr>
                        <a:t>Sexo</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1" i="0" u="none" strike="noStrike" cap="none" normalizeH="0" baseline="0">
                          <a:ln>
                            <a:noFill/>
                          </a:ln>
                          <a:solidFill>
                            <a:schemeClr val="tx1"/>
                          </a:solidFill>
                          <a:effectLst/>
                          <a:latin typeface="Calibri" pitchFamily="34" charset="0"/>
                        </a:rPr>
                        <a:t>Data Nasc.</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1" i="0" u="none" strike="noStrike" cap="none" normalizeH="0" baseline="0">
                          <a:ln>
                            <a:noFill/>
                          </a:ln>
                          <a:solidFill>
                            <a:schemeClr val="tx1"/>
                          </a:solidFill>
                          <a:effectLst/>
                          <a:latin typeface="Calibri" pitchFamily="34" charset="0"/>
                        </a:rPr>
                        <a:t>Cod_Emissora</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25450">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1</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Zé Mané</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M</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01/02/1986</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20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2</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Loirinha Bonita</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F</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13/08/1995</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30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5450">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3</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Xico Langue</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M</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16/03/1954</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20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5450">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4</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Gavião Boêmio</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M</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03/03/1900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10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5450">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5288">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150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Juca K Melo</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F</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26/11/1910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bg2"/>
                        </a:buClr>
                        <a:buSzTx/>
                        <a:buFont typeface="Wingdings" pitchFamily="2" charset="2"/>
                        <a:buNone/>
                        <a:tabLst/>
                      </a:pPr>
                      <a:r>
                        <a:rPr kumimoji="0" lang="pt-BR" sz="1400" b="0" i="0" u="none" strike="noStrike" cap="none" normalizeH="0" baseline="0">
                          <a:ln>
                            <a:noFill/>
                          </a:ln>
                          <a:solidFill>
                            <a:srgbClr val="080808"/>
                          </a:solidFill>
                          <a:effectLst/>
                          <a:latin typeface="Calibri" pitchFamily="34" charset="0"/>
                        </a:rPr>
                        <a:t>40</a:t>
                      </a:r>
                    </a:p>
                  </a:txBody>
                  <a:tcPr horzOverflow="overflow">
                    <a:lnL w="28575" cap="flat" cmpd="sng" algn="ctr">
                      <a:solidFill>
                        <a:schemeClr val="bg2"/>
                      </a:solidFill>
                      <a:prstDash val="solid"/>
                      <a:miter lim="800000"/>
                      <a:headEnd type="none" w="med" len="med"/>
                      <a:tailEnd type="none" w="med" len="med"/>
                    </a:lnL>
                    <a:lnR w="28575" cap="flat" cmpd="sng" algn="ctr">
                      <a:solidFill>
                        <a:schemeClr val="bg2"/>
                      </a:solidFill>
                      <a:prstDash val="solid"/>
                      <a:miter lim="800000"/>
                      <a:headEnd type="none" w="med" len="med"/>
                      <a:tailEnd type="none" w="med" len="med"/>
                    </a:lnR>
                    <a:lnT w="28575" cap="flat" cmpd="sng" algn="ctr">
                      <a:solidFill>
                        <a:schemeClr val="bg2"/>
                      </a:solidFill>
                      <a:prstDash val="solid"/>
                      <a:miter lim="800000"/>
                      <a:headEnd type="none" w="med" len="med"/>
                      <a:tailEnd type="none" w="med" len="med"/>
                    </a:lnT>
                    <a:lnB w="28575" cap="flat" cmpd="sng" algn="ctr">
                      <a:solidFill>
                        <a:schemeClr val="bg2"/>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Text Box 54">
            <a:extLst>
              <a:ext uri="{FF2B5EF4-FFF2-40B4-BE49-F238E27FC236}">
                <a16:creationId xmlns:a16="http://schemas.microsoft.com/office/drawing/2014/main" id="{8B2E65EE-38A2-4F45-A9EE-4F98ECF87290}"/>
              </a:ext>
            </a:extLst>
          </p:cNvPr>
          <p:cNvSpPr txBox="1">
            <a:spLocks noChangeArrowheads="1"/>
          </p:cNvSpPr>
          <p:nvPr/>
        </p:nvSpPr>
        <p:spPr bwMode="auto">
          <a:xfrm>
            <a:off x="3722688" y="5629275"/>
            <a:ext cx="2444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2"/>
                </a:solidFill>
                <a:latin typeface="Square721 BT" pitchFamily="34" charset="0"/>
              </a:defRPr>
            </a:lvl1pPr>
            <a:lvl2pPr marL="742950" indent="-285750" eaLnBrk="0" hangingPunct="0">
              <a:defRPr>
                <a:solidFill>
                  <a:schemeClr val="bg2"/>
                </a:solidFill>
                <a:latin typeface="Square721 BT" pitchFamily="34" charset="0"/>
              </a:defRPr>
            </a:lvl2pPr>
            <a:lvl3pPr marL="1143000" indent="-228600" eaLnBrk="0" hangingPunct="0">
              <a:defRPr>
                <a:solidFill>
                  <a:schemeClr val="bg2"/>
                </a:solidFill>
                <a:latin typeface="Square721 BT" pitchFamily="34" charset="0"/>
              </a:defRPr>
            </a:lvl3pPr>
            <a:lvl4pPr marL="1600200" indent="-228600" eaLnBrk="0" hangingPunct="0">
              <a:defRPr>
                <a:solidFill>
                  <a:schemeClr val="bg2"/>
                </a:solidFill>
                <a:latin typeface="Square721 BT" pitchFamily="34" charset="0"/>
              </a:defRPr>
            </a:lvl4pPr>
            <a:lvl5pPr marL="2057400" indent="-228600" eaLnBrk="0" hangingPunct="0">
              <a:defRPr>
                <a:solidFill>
                  <a:schemeClr val="bg2"/>
                </a:solidFill>
                <a:latin typeface="Square721 BT" pitchFamily="34" charset="0"/>
              </a:defRPr>
            </a:lvl5pPr>
            <a:lvl6pPr marL="25146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6pPr>
            <a:lvl7pPr marL="29718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7pPr>
            <a:lvl8pPr marL="34290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8pPr>
            <a:lvl9pPr marL="38862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9pPr>
          </a:lstStyle>
          <a:p>
            <a:pPr algn="l" eaLnBrk="1" hangingPunct="1">
              <a:spcBef>
                <a:spcPct val="0"/>
              </a:spcBef>
              <a:buFontTx/>
              <a:buNone/>
            </a:pPr>
            <a:r>
              <a:rPr kumimoji="1" lang="pt-BR" altLang="pt-BR" sz="2400" dirty="0">
                <a:solidFill>
                  <a:srgbClr val="C00000"/>
                </a:solidFill>
                <a:latin typeface="+mn-lt"/>
              </a:rPr>
              <a:t>Tabela: Jornalistas</a:t>
            </a:r>
          </a:p>
        </p:txBody>
      </p:sp>
      <p:sp>
        <p:nvSpPr>
          <p:cNvPr id="7" name="Text Box 55">
            <a:extLst>
              <a:ext uri="{FF2B5EF4-FFF2-40B4-BE49-F238E27FC236}">
                <a16:creationId xmlns:a16="http://schemas.microsoft.com/office/drawing/2014/main" id="{46AFB718-5CEF-4F15-BCD9-3D3435AE8C8F}"/>
              </a:ext>
            </a:extLst>
          </p:cNvPr>
          <p:cNvSpPr txBox="1">
            <a:spLocks noChangeArrowheads="1"/>
          </p:cNvSpPr>
          <p:nvPr/>
        </p:nvSpPr>
        <p:spPr bwMode="auto">
          <a:xfrm>
            <a:off x="93389" y="2670244"/>
            <a:ext cx="976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2"/>
                </a:solidFill>
                <a:latin typeface="Square721 BT" pitchFamily="34" charset="0"/>
              </a:defRPr>
            </a:lvl1pPr>
            <a:lvl2pPr marL="742950" indent="-285750" eaLnBrk="0" hangingPunct="0">
              <a:defRPr>
                <a:solidFill>
                  <a:schemeClr val="bg2"/>
                </a:solidFill>
                <a:latin typeface="Square721 BT" pitchFamily="34" charset="0"/>
              </a:defRPr>
            </a:lvl2pPr>
            <a:lvl3pPr marL="1143000" indent="-228600" eaLnBrk="0" hangingPunct="0">
              <a:defRPr>
                <a:solidFill>
                  <a:schemeClr val="bg2"/>
                </a:solidFill>
                <a:latin typeface="Square721 BT" pitchFamily="34" charset="0"/>
              </a:defRPr>
            </a:lvl3pPr>
            <a:lvl4pPr marL="1600200" indent="-228600" eaLnBrk="0" hangingPunct="0">
              <a:defRPr>
                <a:solidFill>
                  <a:schemeClr val="bg2"/>
                </a:solidFill>
                <a:latin typeface="Square721 BT" pitchFamily="34" charset="0"/>
              </a:defRPr>
            </a:lvl4pPr>
            <a:lvl5pPr marL="2057400" indent="-228600" eaLnBrk="0" hangingPunct="0">
              <a:defRPr>
                <a:solidFill>
                  <a:schemeClr val="bg2"/>
                </a:solidFill>
                <a:latin typeface="Square721 BT" pitchFamily="34" charset="0"/>
              </a:defRPr>
            </a:lvl5pPr>
            <a:lvl6pPr marL="25146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6pPr>
            <a:lvl7pPr marL="29718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7pPr>
            <a:lvl8pPr marL="34290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8pPr>
            <a:lvl9pPr marL="38862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9pPr>
          </a:lstStyle>
          <a:p>
            <a:pPr algn="l" eaLnBrk="1" hangingPunct="1">
              <a:spcBef>
                <a:spcPct val="0"/>
              </a:spcBef>
              <a:buFontTx/>
              <a:buNone/>
            </a:pPr>
            <a:r>
              <a:rPr kumimoji="1" lang="pt-BR" altLang="pt-BR" sz="2400" dirty="0">
                <a:solidFill>
                  <a:srgbClr val="C00000"/>
                </a:solidFill>
                <a:latin typeface="+mn-lt"/>
              </a:rPr>
              <a:t>Linhas</a:t>
            </a:r>
          </a:p>
        </p:txBody>
      </p:sp>
      <p:sp>
        <p:nvSpPr>
          <p:cNvPr id="8" name="Line 56">
            <a:extLst>
              <a:ext uri="{FF2B5EF4-FFF2-40B4-BE49-F238E27FC236}">
                <a16:creationId xmlns:a16="http://schemas.microsoft.com/office/drawing/2014/main" id="{6FFCF50C-48DB-4739-A229-8A85A8ACCF2D}"/>
              </a:ext>
            </a:extLst>
          </p:cNvPr>
          <p:cNvSpPr>
            <a:spLocks noChangeShapeType="1"/>
          </p:cNvSpPr>
          <p:nvPr/>
        </p:nvSpPr>
        <p:spPr bwMode="auto">
          <a:xfrm>
            <a:off x="785813" y="3559175"/>
            <a:ext cx="6096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9" name="Line 57">
            <a:extLst>
              <a:ext uri="{FF2B5EF4-FFF2-40B4-BE49-F238E27FC236}">
                <a16:creationId xmlns:a16="http://schemas.microsoft.com/office/drawing/2014/main" id="{DAD7011E-618D-4912-8DCC-31E12D431259}"/>
              </a:ext>
            </a:extLst>
          </p:cNvPr>
          <p:cNvSpPr>
            <a:spLocks noChangeShapeType="1"/>
          </p:cNvSpPr>
          <p:nvPr/>
        </p:nvSpPr>
        <p:spPr bwMode="auto">
          <a:xfrm>
            <a:off x="785813" y="3983038"/>
            <a:ext cx="6096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0" name="Line 58">
            <a:extLst>
              <a:ext uri="{FF2B5EF4-FFF2-40B4-BE49-F238E27FC236}">
                <a16:creationId xmlns:a16="http://schemas.microsoft.com/office/drawing/2014/main" id="{DBF6B468-D4B2-4789-9264-1A56DACE66CE}"/>
              </a:ext>
            </a:extLst>
          </p:cNvPr>
          <p:cNvSpPr>
            <a:spLocks noChangeShapeType="1"/>
          </p:cNvSpPr>
          <p:nvPr/>
        </p:nvSpPr>
        <p:spPr bwMode="auto">
          <a:xfrm>
            <a:off x="785813" y="4421188"/>
            <a:ext cx="6096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1" name="Line 59">
            <a:extLst>
              <a:ext uri="{FF2B5EF4-FFF2-40B4-BE49-F238E27FC236}">
                <a16:creationId xmlns:a16="http://schemas.microsoft.com/office/drawing/2014/main" id="{30F43050-0356-4265-B1F6-1B98528087AD}"/>
              </a:ext>
            </a:extLst>
          </p:cNvPr>
          <p:cNvSpPr>
            <a:spLocks noChangeShapeType="1"/>
          </p:cNvSpPr>
          <p:nvPr/>
        </p:nvSpPr>
        <p:spPr bwMode="auto">
          <a:xfrm>
            <a:off x="785813" y="5259388"/>
            <a:ext cx="6096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2" name="Line 60">
            <a:extLst>
              <a:ext uri="{FF2B5EF4-FFF2-40B4-BE49-F238E27FC236}">
                <a16:creationId xmlns:a16="http://schemas.microsoft.com/office/drawing/2014/main" id="{2958CA6B-8850-47CE-AA95-FF0B12B9530B}"/>
              </a:ext>
            </a:extLst>
          </p:cNvPr>
          <p:cNvSpPr>
            <a:spLocks noChangeShapeType="1"/>
          </p:cNvSpPr>
          <p:nvPr/>
        </p:nvSpPr>
        <p:spPr bwMode="auto">
          <a:xfrm rot="5400000">
            <a:off x="1577975" y="2125663"/>
            <a:ext cx="536575"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3" name="Line 61">
            <a:extLst>
              <a:ext uri="{FF2B5EF4-FFF2-40B4-BE49-F238E27FC236}">
                <a16:creationId xmlns:a16="http://schemas.microsoft.com/office/drawing/2014/main" id="{CCFCE8B1-C2EA-4239-BBE9-09B1C9EEC69C}"/>
              </a:ext>
            </a:extLst>
          </p:cNvPr>
          <p:cNvSpPr>
            <a:spLocks noChangeShapeType="1"/>
          </p:cNvSpPr>
          <p:nvPr/>
        </p:nvSpPr>
        <p:spPr bwMode="auto">
          <a:xfrm rot="5400000">
            <a:off x="2955925" y="2135188"/>
            <a:ext cx="536575"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4" name="Line 62">
            <a:extLst>
              <a:ext uri="{FF2B5EF4-FFF2-40B4-BE49-F238E27FC236}">
                <a16:creationId xmlns:a16="http://schemas.microsoft.com/office/drawing/2014/main" id="{AC7EAB0F-5084-4A0D-BA43-D3F484B17D5F}"/>
              </a:ext>
            </a:extLst>
          </p:cNvPr>
          <p:cNvSpPr>
            <a:spLocks noChangeShapeType="1"/>
          </p:cNvSpPr>
          <p:nvPr/>
        </p:nvSpPr>
        <p:spPr bwMode="auto">
          <a:xfrm rot="5400000">
            <a:off x="4479925" y="2136776"/>
            <a:ext cx="536575"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5" name="Line 63">
            <a:extLst>
              <a:ext uri="{FF2B5EF4-FFF2-40B4-BE49-F238E27FC236}">
                <a16:creationId xmlns:a16="http://schemas.microsoft.com/office/drawing/2014/main" id="{A47D3AB6-7EE3-4823-8DFB-CF167589AEC9}"/>
              </a:ext>
            </a:extLst>
          </p:cNvPr>
          <p:cNvSpPr>
            <a:spLocks noChangeShapeType="1"/>
          </p:cNvSpPr>
          <p:nvPr/>
        </p:nvSpPr>
        <p:spPr bwMode="auto">
          <a:xfrm rot="5400000">
            <a:off x="5608637" y="2146301"/>
            <a:ext cx="536575"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6" name="Line 64">
            <a:extLst>
              <a:ext uri="{FF2B5EF4-FFF2-40B4-BE49-F238E27FC236}">
                <a16:creationId xmlns:a16="http://schemas.microsoft.com/office/drawing/2014/main" id="{1B81E8B9-4081-4010-B23D-3BC9ED3154AA}"/>
              </a:ext>
            </a:extLst>
          </p:cNvPr>
          <p:cNvSpPr>
            <a:spLocks noChangeShapeType="1"/>
          </p:cNvSpPr>
          <p:nvPr/>
        </p:nvSpPr>
        <p:spPr bwMode="auto">
          <a:xfrm rot="5400000">
            <a:off x="7208837" y="2151063"/>
            <a:ext cx="536575"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
        <p:nvSpPr>
          <p:cNvPr id="17" name="Text Box 65">
            <a:extLst>
              <a:ext uri="{FF2B5EF4-FFF2-40B4-BE49-F238E27FC236}">
                <a16:creationId xmlns:a16="http://schemas.microsoft.com/office/drawing/2014/main" id="{585E9129-E0BA-413B-ABBB-673B00719B6C}"/>
              </a:ext>
            </a:extLst>
          </p:cNvPr>
          <p:cNvSpPr txBox="1">
            <a:spLocks noChangeArrowheads="1"/>
          </p:cNvSpPr>
          <p:nvPr/>
        </p:nvSpPr>
        <p:spPr bwMode="auto">
          <a:xfrm>
            <a:off x="6815138" y="1416050"/>
            <a:ext cx="117211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bg2"/>
                </a:solidFill>
                <a:latin typeface="Square721 BT" pitchFamily="34" charset="0"/>
              </a:defRPr>
            </a:lvl1pPr>
            <a:lvl2pPr marL="742950" indent="-285750" eaLnBrk="0" hangingPunct="0">
              <a:defRPr>
                <a:solidFill>
                  <a:schemeClr val="bg2"/>
                </a:solidFill>
                <a:latin typeface="Square721 BT" pitchFamily="34" charset="0"/>
              </a:defRPr>
            </a:lvl2pPr>
            <a:lvl3pPr marL="1143000" indent="-228600" eaLnBrk="0" hangingPunct="0">
              <a:defRPr>
                <a:solidFill>
                  <a:schemeClr val="bg2"/>
                </a:solidFill>
                <a:latin typeface="Square721 BT" pitchFamily="34" charset="0"/>
              </a:defRPr>
            </a:lvl3pPr>
            <a:lvl4pPr marL="1600200" indent="-228600" eaLnBrk="0" hangingPunct="0">
              <a:defRPr>
                <a:solidFill>
                  <a:schemeClr val="bg2"/>
                </a:solidFill>
                <a:latin typeface="Square721 BT" pitchFamily="34" charset="0"/>
              </a:defRPr>
            </a:lvl4pPr>
            <a:lvl5pPr marL="2057400" indent="-228600" eaLnBrk="0" hangingPunct="0">
              <a:defRPr>
                <a:solidFill>
                  <a:schemeClr val="bg2"/>
                </a:solidFill>
                <a:latin typeface="Square721 BT" pitchFamily="34" charset="0"/>
              </a:defRPr>
            </a:lvl5pPr>
            <a:lvl6pPr marL="25146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6pPr>
            <a:lvl7pPr marL="29718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7pPr>
            <a:lvl8pPr marL="34290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8pPr>
            <a:lvl9pPr marL="3886200" indent="-228600" algn="ctr" eaLnBrk="0" fontAlgn="base" hangingPunct="0">
              <a:spcBef>
                <a:spcPct val="20000"/>
              </a:spcBef>
              <a:spcAft>
                <a:spcPct val="0"/>
              </a:spcAft>
              <a:buFont typeface="Wingdings" panose="05000000000000000000" pitchFamily="2" charset="2"/>
              <a:defRPr>
                <a:solidFill>
                  <a:schemeClr val="bg2"/>
                </a:solidFill>
                <a:latin typeface="Square721 BT" pitchFamily="34" charset="0"/>
              </a:defRPr>
            </a:lvl9pPr>
          </a:lstStyle>
          <a:p>
            <a:pPr algn="l" eaLnBrk="1" hangingPunct="1">
              <a:spcBef>
                <a:spcPct val="0"/>
              </a:spcBef>
              <a:buFontTx/>
              <a:buNone/>
            </a:pPr>
            <a:r>
              <a:rPr kumimoji="1" lang="pt-BR" altLang="pt-BR" sz="2400" dirty="0">
                <a:solidFill>
                  <a:srgbClr val="C00000"/>
                </a:solidFill>
                <a:latin typeface="+mn-lt"/>
              </a:rPr>
              <a:t>Colunas</a:t>
            </a:r>
          </a:p>
        </p:txBody>
      </p:sp>
      <p:sp>
        <p:nvSpPr>
          <p:cNvPr id="18" name="Line 390">
            <a:extLst>
              <a:ext uri="{FF2B5EF4-FFF2-40B4-BE49-F238E27FC236}">
                <a16:creationId xmlns:a16="http://schemas.microsoft.com/office/drawing/2014/main" id="{898673D9-B0B0-4A63-A51C-45B6DA98E50D}"/>
              </a:ext>
            </a:extLst>
          </p:cNvPr>
          <p:cNvSpPr>
            <a:spLocks noChangeShapeType="1"/>
          </p:cNvSpPr>
          <p:nvPr/>
        </p:nvSpPr>
        <p:spPr bwMode="auto">
          <a:xfrm>
            <a:off x="755650" y="3141663"/>
            <a:ext cx="6096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pt-BR">
              <a:solidFill>
                <a:srgbClr val="C00000"/>
              </a:solidFill>
            </a:endParaRPr>
          </a:p>
        </p:txBody>
      </p:sp>
    </p:spTree>
    <p:extLst>
      <p:ext uri="{BB962C8B-B14F-4D97-AF65-F5344CB8AC3E}">
        <p14:creationId xmlns:p14="http://schemas.microsoft.com/office/powerpoint/2010/main" val="184454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19936-175A-4279-B4F9-5E1939F4E2E0}"/>
              </a:ext>
            </a:extLst>
          </p:cNvPr>
          <p:cNvSpPr txBox="1">
            <a:spLocks noChangeArrowheads="1"/>
          </p:cNvSpPr>
          <p:nvPr/>
        </p:nvSpPr>
        <p:spPr>
          <a:xfrm>
            <a:off x="323850" y="409575"/>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
        <p:nvSpPr>
          <p:cNvPr id="5" name="Rectangle 3">
            <a:extLst>
              <a:ext uri="{FF2B5EF4-FFF2-40B4-BE49-F238E27FC236}">
                <a16:creationId xmlns:a16="http://schemas.microsoft.com/office/drawing/2014/main" id="{6BE305C1-0C3C-4028-8C76-D3ED58421A20}"/>
              </a:ext>
            </a:extLst>
          </p:cNvPr>
          <p:cNvSpPr txBox="1">
            <a:spLocks noChangeArrowheads="1"/>
          </p:cNvSpPr>
          <p:nvPr/>
        </p:nvSpPr>
        <p:spPr>
          <a:xfrm>
            <a:off x="261533" y="5244680"/>
            <a:ext cx="8276446" cy="845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lgn="ctr">
              <a:lnSpc>
                <a:spcPct val="150000"/>
              </a:lnSpc>
              <a:buFont typeface="Wingdings" panose="05000000000000000000" pitchFamily="2" charset="2"/>
              <a:buNone/>
            </a:pPr>
            <a:r>
              <a:rPr lang="pt-BR" altLang="pt-BR" sz="1600" dirty="0"/>
              <a:t>	identificação única (</a:t>
            </a:r>
            <a:r>
              <a:rPr lang="pt-BR" altLang="pt-BR" sz="1600" dirty="0" err="1"/>
              <a:t>PKs</a:t>
            </a:r>
            <a:r>
              <a:rPr lang="pt-BR" altLang="pt-BR" sz="1600" dirty="0"/>
              <a:t>)</a:t>
            </a:r>
            <a:endParaRPr lang="pt-BR" altLang="pt-BR" sz="1600" b="1" i="1" dirty="0"/>
          </a:p>
        </p:txBody>
      </p:sp>
      <p:sp>
        <p:nvSpPr>
          <p:cNvPr id="6" name="Rectangle 1027">
            <a:extLst>
              <a:ext uri="{FF2B5EF4-FFF2-40B4-BE49-F238E27FC236}">
                <a16:creationId xmlns:a16="http://schemas.microsoft.com/office/drawing/2014/main" id="{15C917B4-ADE3-465F-A043-362F9C716C03}"/>
              </a:ext>
            </a:extLst>
          </p:cNvPr>
          <p:cNvSpPr txBox="1">
            <a:spLocks noChangeArrowheads="1"/>
          </p:cNvSpPr>
          <p:nvPr/>
        </p:nvSpPr>
        <p:spPr>
          <a:xfrm>
            <a:off x="323850" y="981075"/>
            <a:ext cx="8151813" cy="4686300"/>
          </a:xfrm>
          <a:prstGeom prst="rect">
            <a:avLst/>
          </a:prstGeom>
        </p:spPr>
        <p:txBody>
          <a:bodyPr lIns="92075" tIns="46038" rIns="92075" bIns="46038"/>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pt-BR" altLang="pt-BR" sz="2000"/>
              <a:t>Chave Primária: Coluna ou colunas cujos valores diferenciam uma linha das demais para todos os possíveis valores de uma tabela. É o identificador exclusivo de cada registro, dentro de uma tabela.</a:t>
            </a:r>
          </a:p>
          <a:p>
            <a:pPr>
              <a:spcBef>
                <a:spcPct val="0"/>
              </a:spcBef>
              <a:buFontTx/>
              <a:buNone/>
            </a:pPr>
            <a:endParaRPr lang="pt-BR" altLang="pt-BR" sz="2000"/>
          </a:p>
          <a:p>
            <a:pPr>
              <a:spcBef>
                <a:spcPct val="0"/>
              </a:spcBef>
              <a:buFontTx/>
              <a:buNone/>
            </a:pPr>
            <a:r>
              <a:rPr lang="pt-BR" altLang="pt-BR" sz="2000"/>
              <a:t>O valor da chave primária não pode ser vazio.</a:t>
            </a:r>
          </a:p>
          <a:p>
            <a:pPr>
              <a:spcBef>
                <a:spcPct val="0"/>
              </a:spcBef>
              <a:buFontTx/>
              <a:buNone/>
            </a:pPr>
            <a:endParaRPr lang="pt-BR" altLang="pt-BR" sz="2000"/>
          </a:p>
          <a:p>
            <a:pPr>
              <a:spcBef>
                <a:spcPct val="0"/>
              </a:spcBef>
              <a:buFont typeface="Arial" panose="020B0604020202020204" pitchFamily="34" charset="0"/>
              <a:buNone/>
            </a:pPr>
            <a:r>
              <a:rPr lang="pt-BR" altLang="pt-BR" sz="2000"/>
              <a:t>Chave Candidata: coluna ou colunas de uma tabela, cujos valores</a:t>
            </a:r>
          </a:p>
          <a:p>
            <a:pPr>
              <a:spcBef>
                <a:spcPct val="0"/>
              </a:spcBef>
              <a:buFont typeface="Arial" panose="020B0604020202020204" pitchFamily="34" charset="0"/>
              <a:buNone/>
            </a:pPr>
            <a:r>
              <a:rPr lang="pt-BR" altLang="pt-BR" sz="2000"/>
              <a:t>diferenciam uma linha das demais para todos os possíveis valores de </a:t>
            </a:r>
          </a:p>
          <a:p>
            <a:pPr>
              <a:spcBef>
                <a:spcPct val="0"/>
              </a:spcBef>
              <a:buFont typeface="Arial" panose="020B0604020202020204" pitchFamily="34" charset="0"/>
              <a:buNone/>
            </a:pPr>
            <a:r>
              <a:rPr lang="pt-BR" altLang="pt-BR" sz="2000"/>
              <a:t>uma tabela. Porém, por questões funcionais não foram escolhidas </a:t>
            </a:r>
          </a:p>
          <a:p>
            <a:pPr>
              <a:spcBef>
                <a:spcPct val="0"/>
              </a:spcBef>
              <a:buFont typeface="Arial" panose="020B0604020202020204" pitchFamily="34" charset="0"/>
              <a:buNone/>
            </a:pPr>
            <a:r>
              <a:rPr lang="pt-BR" altLang="pt-BR" sz="2000"/>
              <a:t>para chave primária.</a:t>
            </a:r>
            <a:endParaRPr lang="pt-BR" altLang="pt-BR" sz="2000">
              <a:solidFill>
                <a:srgbClr val="FFFF00"/>
              </a:solidFill>
            </a:endParaRPr>
          </a:p>
          <a:p>
            <a:pPr>
              <a:spcBef>
                <a:spcPct val="0"/>
              </a:spcBef>
              <a:buFontTx/>
              <a:buNone/>
            </a:pPr>
            <a:endParaRPr lang="pt-PT" altLang="pt-BR" sz="2000" dirty="0"/>
          </a:p>
        </p:txBody>
      </p:sp>
      <p:pic>
        <p:nvPicPr>
          <p:cNvPr id="7" name="Picture 2" descr="http://www.ligiafascioni.com.br/wp-content/uploads/2011/02/imagem-da-historia-a-chave-de-ouro1.jpg">
            <a:extLst>
              <a:ext uri="{FF2B5EF4-FFF2-40B4-BE49-F238E27FC236}">
                <a16:creationId xmlns:a16="http://schemas.microsoft.com/office/drawing/2014/main" id="{44E8C4D0-98E6-46A7-A938-00C15949D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5837" y="3453979"/>
            <a:ext cx="35433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34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19936-175A-4279-B4F9-5E1939F4E2E0}"/>
              </a:ext>
            </a:extLst>
          </p:cNvPr>
          <p:cNvSpPr txBox="1">
            <a:spLocks noChangeArrowheads="1"/>
          </p:cNvSpPr>
          <p:nvPr/>
        </p:nvSpPr>
        <p:spPr>
          <a:xfrm>
            <a:off x="493697" y="413792"/>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
        <p:nvSpPr>
          <p:cNvPr id="4" name="Rectangle 3">
            <a:extLst>
              <a:ext uri="{FF2B5EF4-FFF2-40B4-BE49-F238E27FC236}">
                <a16:creationId xmlns:a16="http://schemas.microsoft.com/office/drawing/2014/main" id="{4B0D0ADC-84CB-496E-8508-7B5548D92AE7}"/>
              </a:ext>
            </a:extLst>
          </p:cNvPr>
          <p:cNvSpPr txBox="1">
            <a:spLocks noChangeArrowheads="1"/>
          </p:cNvSpPr>
          <p:nvPr/>
        </p:nvSpPr>
        <p:spPr>
          <a:xfrm>
            <a:off x="877903" y="1556792"/>
            <a:ext cx="6245568" cy="845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lgn="ctr">
              <a:lnSpc>
                <a:spcPct val="150000"/>
              </a:lnSpc>
              <a:buFont typeface="Wingdings" panose="05000000000000000000" pitchFamily="2" charset="2"/>
              <a:buNone/>
            </a:pPr>
            <a:r>
              <a:rPr lang="pt-BR" altLang="pt-BR" dirty="0"/>
              <a:t>Relacionamento entre Chave Primária e</a:t>
            </a:r>
          </a:p>
          <a:p>
            <a:pPr marL="381000" indent="-381000" algn="ctr">
              <a:lnSpc>
                <a:spcPct val="150000"/>
              </a:lnSpc>
              <a:buFont typeface="Wingdings" panose="05000000000000000000" pitchFamily="2" charset="2"/>
              <a:buNone/>
            </a:pPr>
            <a:r>
              <a:rPr lang="pt-BR" altLang="pt-BR" dirty="0"/>
              <a:t>	Chaves Estrangeiras (</a:t>
            </a:r>
            <a:r>
              <a:rPr lang="pt-BR" altLang="pt-BR" dirty="0" err="1"/>
              <a:t>FKs</a:t>
            </a:r>
            <a:r>
              <a:rPr lang="pt-BR" altLang="pt-BR" dirty="0"/>
              <a:t>)</a:t>
            </a:r>
            <a:endParaRPr lang="pt-BR" altLang="pt-BR" b="1" i="1" dirty="0"/>
          </a:p>
        </p:txBody>
      </p:sp>
      <p:pic>
        <p:nvPicPr>
          <p:cNvPr id="5" name="Imagem 4">
            <a:extLst>
              <a:ext uri="{FF2B5EF4-FFF2-40B4-BE49-F238E27FC236}">
                <a16:creationId xmlns:a16="http://schemas.microsoft.com/office/drawing/2014/main" id="{D8B0EB23-C7ED-4484-8BC3-006F2A10169A}"/>
              </a:ext>
            </a:extLst>
          </p:cNvPr>
          <p:cNvPicPr>
            <a:picLocks noChangeAspect="1"/>
          </p:cNvPicPr>
          <p:nvPr/>
        </p:nvPicPr>
        <p:blipFill>
          <a:blip r:embed="rId2"/>
          <a:stretch>
            <a:fillRect/>
          </a:stretch>
        </p:blipFill>
        <p:spPr>
          <a:xfrm>
            <a:off x="2758198" y="3429000"/>
            <a:ext cx="3900325" cy="2835963"/>
          </a:xfrm>
          <a:prstGeom prst="rect">
            <a:avLst/>
          </a:prstGeom>
        </p:spPr>
      </p:pic>
    </p:spTree>
    <p:extLst>
      <p:ext uri="{BB962C8B-B14F-4D97-AF65-F5344CB8AC3E}">
        <p14:creationId xmlns:p14="http://schemas.microsoft.com/office/powerpoint/2010/main" val="2072122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19936-175A-4279-B4F9-5E1939F4E2E0}"/>
              </a:ext>
            </a:extLst>
          </p:cNvPr>
          <p:cNvSpPr txBox="1">
            <a:spLocks noChangeArrowheads="1"/>
          </p:cNvSpPr>
          <p:nvPr/>
        </p:nvSpPr>
        <p:spPr>
          <a:xfrm>
            <a:off x="603522" y="413792"/>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pic>
        <p:nvPicPr>
          <p:cNvPr id="6" name="Imagem 5">
            <a:extLst>
              <a:ext uri="{FF2B5EF4-FFF2-40B4-BE49-F238E27FC236}">
                <a16:creationId xmlns:a16="http://schemas.microsoft.com/office/drawing/2014/main" id="{905AD3F5-E248-4428-8390-DB09D37CCDDD}"/>
              </a:ext>
            </a:extLst>
          </p:cNvPr>
          <p:cNvPicPr>
            <a:picLocks noChangeAspect="1"/>
          </p:cNvPicPr>
          <p:nvPr/>
        </p:nvPicPr>
        <p:blipFill>
          <a:blip r:embed="rId2"/>
          <a:stretch>
            <a:fillRect/>
          </a:stretch>
        </p:blipFill>
        <p:spPr>
          <a:xfrm>
            <a:off x="1151536" y="1759900"/>
            <a:ext cx="7224386" cy="3987130"/>
          </a:xfrm>
          <a:prstGeom prst="rect">
            <a:avLst/>
          </a:prstGeom>
        </p:spPr>
      </p:pic>
    </p:spTree>
    <p:extLst>
      <p:ext uri="{BB962C8B-B14F-4D97-AF65-F5344CB8AC3E}">
        <p14:creationId xmlns:p14="http://schemas.microsoft.com/office/powerpoint/2010/main" val="2499787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909" name="Text Box 4"/>
          <p:cNvSpPr txBox="1">
            <a:spLocks noChangeArrowheads="1"/>
          </p:cNvSpPr>
          <p:nvPr/>
        </p:nvSpPr>
        <p:spPr bwMode="auto">
          <a:xfrm>
            <a:off x="1878550" y="2855912"/>
            <a:ext cx="1295400" cy="48577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dirty="0">
                <a:solidFill>
                  <a:schemeClr val="tx1"/>
                </a:solidFill>
                <a:latin typeface="Times New Roman" panose="02020603050405020304" pitchFamily="18" charset="0"/>
              </a:rPr>
              <a:t>Cliente</a:t>
            </a:r>
          </a:p>
        </p:txBody>
      </p:sp>
      <p:sp>
        <p:nvSpPr>
          <p:cNvPr id="379910" name="Text Box 6"/>
          <p:cNvSpPr txBox="1">
            <a:spLocks noChangeArrowheads="1"/>
          </p:cNvSpPr>
          <p:nvPr/>
        </p:nvSpPr>
        <p:spPr bwMode="auto">
          <a:xfrm>
            <a:off x="4469350" y="2855912"/>
            <a:ext cx="1295400" cy="48577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a:solidFill>
                  <a:schemeClr val="tx1"/>
                </a:solidFill>
                <a:latin typeface="Times New Roman" panose="02020603050405020304" pitchFamily="18" charset="0"/>
              </a:rPr>
              <a:t>Pedido</a:t>
            </a:r>
          </a:p>
        </p:txBody>
      </p:sp>
      <p:sp>
        <p:nvSpPr>
          <p:cNvPr id="379911" name="Text Box 7"/>
          <p:cNvSpPr txBox="1">
            <a:spLocks noChangeArrowheads="1"/>
          </p:cNvSpPr>
          <p:nvPr/>
        </p:nvSpPr>
        <p:spPr bwMode="auto">
          <a:xfrm>
            <a:off x="4469350" y="4651375"/>
            <a:ext cx="1295400" cy="48577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dirty="0">
                <a:solidFill>
                  <a:schemeClr val="tx1"/>
                </a:solidFill>
                <a:latin typeface="Times New Roman" panose="02020603050405020304" pitchFamily="18" charset="0"/>
              </a:rPr>
              <a:t>Item</a:t>
            </a:r>
          </a:p>
        </p:txBody>
      </p:sp>
      <p:sp>
        <p:nvSpPr>
          <p:cNvPr id="379912" name="Text Box 8"/>
          <p:cNvSpPr txBox="1">
            <a:spLocks noChangeArrowheads="1"/>
          </p:cNvSpPr>
          <p:nvPr/>
        </p:nvSpPr>
        <p:spPr bwMode="auto">
          <a:xfrm>
            <a:off x="7060150" y="4651375"/>
            <a:ext cx="1295400" cy="48577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a:solidFill>
                  <a:schemeClr val="tx1"/>
                </a:solidFill>
                <a:latin typeface="Times New Roman" panose="02020603050405020304" pitchFamily="18" charset="0"/>
              </a:rPr>
              <a:t>Peça</a:t>
            </a:r>
          </a:p>
        </p:txBody>
      </p:sp>
      <p:sp>
        <p:nvSpPr>
          <p:cNvPr id="379913" name="Line 9"/>
          <p:cNvSpPr>
            <a:spLocks noChangeShapeType="1"/>
          </p:cNvSpPr>
          <p:nvPr/>
        </p:nvSpPr>
        <p:spPr bwMode="auto">
          <a:xfrm>
            <a:off x="3173950" y="3094037"/>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14" name="Line 10"/>
          <p:cNvSpPr>
            <a:spLocks noChangeShapeType="1"/>
          </p:cNvSpPr>
          <p:nvPr/>
        </p:nvSpPr>
        <p:spPr bwMode="auto">
          <a:xfrm flipV="1">
            <a:off x="4316950" y="3014662"/>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15" name="Line 11"/>
          <p:cNvSpPr>
            <a:spLocks noChangeShapeType="1"/>
          </p:cNvSpPr>
          <p:nvPr/>
        </p:nvSpPr>
        <p:spPr bwMode="auto">
          <a:xfrm>
            <a:off x="4316950" y="3094037"/>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16" name="Line 12"/>
          <p:cNvSpPr>
            <a:spLocks noChangeShapeType="1"/>
          </p:cNvSpPr>
          <p:nvPr/>
        </p:nvSpPr>
        <p:spPr bwMode="auto">
          <a:xfrm>
            <a:off x="3250150" y="3014662"/>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17" name="Line 13"/>
          <p:cNvSpPr>
            <a:spLocks noChangeShapeType="1"/>
          </p:cNvSpPr>
          <p:nvPr/>
        </p:nvSpPr>
        <p:spPr bwMode="auto">
          <a:xfrm>
            <a:off x="3326350" y="3014662"/>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18" name="Oval 14"/>
          <p:cNvSpPr>
            <a:spLocks noChangeArrowheads="1"/>
          </p:cNvSpPr>
          <p:nvPr/>
        </p:nvSpPr>
        <p:spPr bwMode="auto">
          <a:xfrm flipH="1">
            <a:off x="4240750" y="3014662"/>
            <a:ext cx="76200" cy="15875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eaLnBrk="1" hangingPunct="1">
              <a:spcBef>
                <a:spcPct val="20000"/>
              </a:spcBef>
              <a:buClr>
                <a:schemeClr val="accent2"/>
              </a:buClr>
              <a:buSzPct val="80000"/>
              <a:buFont typeface="Wingdings" panose="05000000000000000000" pitchFamily="2" charset="2"/>
              <a:buNone/>
            </a:pPr>
            <a:endParaRPr lang="pt-BR" altLang="pt-BR" sz="3200" b="1">
              <a:solidFill>
                <a:schemeClr val="tx1"/>
              </a:solidFill>
              <a:latin typeface="Comic Sans MS" panose="030F0702030302020204" pitchFamily="66" charset="0"/>
            </a:endParaRPr>
          </a:p>
        </p:txBody>
      </p:sp>
      <p:sp>
        <p:nvSpPr>
          <p:cNvPr id="379919" name="Line 15"/>
          <p:cNvSpPr>
            <a:spLocks noChangeShapeType="1"/>
          </p:cNvSpPr>
          <p:nvPr/>
        </p:nvSpPr>
        <p:spPr bwMode="auto">
          <a:xfrm>
            <a:off x="5764750" y="4919662"/>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0" name="Line 16"/>
          <p:cNvSpPr>
            <a:spLocks noChangeShapeType="1"/>
          </p:cNvSpPr>
          <p:nvPr/>
        </p:nvSpPr>
        <p:spPr bwMode="auto">
          <a:xfrm>
            <a:off x="6831550" y="4840287"/>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1" name="Line 17"/>
          <p:cNvSpPr>
            <a:spLocks noChangeShapeType="1"/>
          </p:cNvSpPr>
          <p:nvPr/>
        </p:nvSpPr>
        <p:spPr bwMode="auto">
          <a:xfrm>
            <a:off x="6907750" y="4840287"/>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2" name="Line 18"/>
          <p:cNvSpPr>
            <a:spLocks noChangeShapeType="1"/>
          </p:cNvSpPr>
          <p:nvPr/>
        </p:nvSpPr>
        <p:spPr bwMode="auto">
          <a:xfrm flipH="1">
            <a:off x="5764750" y="4919662"/>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3" name="Oval 20"/>
          <p:cNvSpPr>
            <a:spLocks noChangeArrowheads="1"/>
          </p:cNvSpPr>
          <p:nvPr/>
        </p:nvSpPr>
        <p:spPr bwMode="auto">
          <a:xfrm flipH="1">
            <a:off x="5917150" y="4840287"/>
            <a:ext cx="76200" cy="15875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eaLnBrk="1" hangingPunct="1">
              <a:spcBef>
                <a:spcPct val="20000"/>
              </a:spcBef>
              <a:buClr>
                <a:schemeClr val="accent2"/>
              </a:buClr>
              <a:buSzPct val="80000"/>
              <a:buFont typeface="Wingdings" panose="05000000000000000000" pitchFamily="2" charset="2"/>
              <a:buNone/>
            </a:pPr>
            <a:endParaRPr lang="pt-BR" altLang="pt-BR" sz="3200" b="1">
              <a:solidFill>
                <a:schemeClr val="tx1"/>
              </a:solidFill>
              <a:latin typeface="Comic Sans MS" panose="030F0702030302020204" pitchFamily="66" charset="0"/>
            </a:endParaRPr>
          </a:p>
        </p:txBody>
      </p:sp>
      <p:sp>
        <p:nvSpPr>
          <p:cNvPr id="379924" name="Line 22"/>
          <p:cNvSpPr>
            <a:spLocks noChangeShapeType="1"/>
          </p:cNvSpPr>
          <p:nvPr/>
        </p:nvSpPr>
        <p:spPr bwMode="auto">
          <a:xfrm>
            <a:off x="5764750" y="4840287"/>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5" name="Line 23"/>
          <p:cNvSpPr>
            <a:spLocks noChangeShapeType="1"/>
          </p:cNvSpPr>
          <p:nvPr/>
        </p:nvSpPr>
        <p:spPr bwMode="auto">
          <a:xfrm>
            <a:off x="5078950" y="3332162"/>
            <a:ext cx="0" cy="134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6" name="Line 25"/>
          <p:cNvSpPr>
            <a:spLocks noChangeShapeType="1"/>
          </p:cNvSpPr>
          <p:nvPr/>
        </p:nvSpPr>
        <p:spPr bwMode="auto">
          <a:xfrm flipH="1">
            <a:off x="5002750" y="4443412"/>
            <a:ext cx="76200" cy="238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7" name="Line 26"/>
          <p:cNvSpPr>
            <a:spLocks noChangeShapeType="1"/>
          </p:cNvSpPr>
          <p:nvPr/>
        </p:nvSpPr>
        <p:spPr bwMode="auto">
          <a:xfrm>
            <a:off x="5078950" y="4443412"/>
            <a:ext cx="76200" cy="238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8" name="Line 27"/>
          <p:cNvSpPr>
            <a:spLocks noChangeShapeType="1"/>
          </p:cNvSpPr>
          <p:nvPr/>
        </p:nvSpPr>
        <p:spPr bwMode="auto">
          <a:xfrm>
            <a:off x="5002750" y="3490912"/>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29" name="Line 28"/>
          <p:cNvSpPr>
            <a:spLocks noChangeShapeType="1"/>
          </p:cNvSpPr>
          <p:nvPr/>
        </p:nvSpPr>
        <p:spPr bwMode="auto">
          <a:xfrm>
            <a:off x="5002750" y="3570287"/>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30" name="Line 29"/>
          <p:cNvSpPr>
            <a:spLocks noChangeShapeType="1"/>
          </p:cNvSpPr>
          <p:nvPr/>
        </p:nvSpPr>
        <p:spPr bwMode="auto">
          <a:xfrm>
            <a:off x="5002750" y="4443412"/>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79931" name="Text Box 27"/>
          <p:cNvSpPr txBox="1">
            <a:spLocks noChangeArrowheads="1"/>
          </p:cNvSpPr>
          <p:nvPr/>
        </p:nvSpPr>
        <p:spPr bwMode="auto">
          <a:xfrm>
            <a:off x="1470563" y="2109787"/>
            <a:ext cx="5256212" cy="330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spcBef>
                <a:spcPct val="50000"/>
              </a:spcBef>
            </a:pPr>
            <a:r>
              <a:rPr lang="pt-BR" altLang="pt-BR" dirty="0"/>
              <a:t>Cada Pedido tem apenas um único Cliente</a:t>
            </a:r>
          </a:p>
        </p:txBody>
      </p:sp>
      <p:sp>
        <p:nvSpPr>
          <p:cNvPr id="379932" name="Line 28"/>
          <p:cNvSpPr>
            <a:spLocks noChangeShapeType="1"/>
          </p:cNvSpPr>
          <p:nvPr/>
        </p:nvSpPr>
        <p:spPr bwMode="auto">
          <a:xfrm>
            <a:off x="3847050" y="2468562"/>
            <a:ext cx="0" cy="50482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79933" name="Text Box 29"/>
          <p:cNvSpPr txBox="1">
            <a:spLocks noChangeArrowheads="1"/>
          </p:cNvSpPr>
          <p:nvPr/>
        </p:nvSpPr>
        <p:spPr bwMode="auto">
          <a:xfrm>
            <a:off x="4139155" y="5565775"/>
            <a:ext cx="4928644" cy="3231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bIns="0">
            <a:spAutoFit/>
          </a:bodyPr>
          <a:lstStyle/>
          <a:p>
            <a:pPr>
              <a:spcBef>
                <a:spcPct val="50000"/>
              </a:spcBef>
            </a:pPr>
            <a:r>
              <a:rPr lang="pt-BR" altLang="pt-BR" dirty="0"/>
              <a:t>Cada Item de Pedido tem apenas uma única Peça</a:t>
            </a:r>
          </a:p>
        </p:txBody>
      </p:sp>
      <p:sp>
        <p:nvSpPr>
          <p:cNvPr id="379934" name="Line 30"/>
          <p:cNvSpPr>
            <a:spLocks noChangeShapeType="1"/>
          </p:cNvSpPr>
          <p:nvPr/>
        </p:nvSpPr>
        <p:spPr bwMode="auto">
          <a:xfrm flipV="1">
            <a:off x="6439438" y="4989512"/>
            <a:ext cx="0" cy="576263"/>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79935" name="Line 31"/>
          <p:cNvSpPr>
            <a:spLocks noChangeShapeType="1"/>
          </p:cNvSpPr>
          <p:nvPr/>
        </p:nvSpPr>
        <p:spPr bwMode="auto">
          <a:xfrm>
            <a:off x="4062950" y="3981450"/>
            <a:ext cx="8636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79936" name="Text Box 32"/>
          <p:cNvSpPr txBox="1">
            <a:spLocks noChangeArrowheads="1"/>
          </p:cNvSpPr>
          <p:nvPr/>
        </p:nvSpPr>
        <p:spPr bwMode="auto">
          <a:xfrm>
            <a:off x="749838" y="3694112"/>
            <a:ext cx="3313112" cy="6048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spcBef>
                <a:spcPct val="50000"/>
              </a:spcBef>
            </a:pPr>
            <a:r>
              <a:rPr lang="pt-BR" altLang="pt-BR"/>
              <a:t>Cada Item de Pedido pertence a um único Pedido</a:t>
            </a:r>
          </a:p>
        </p:txBody>
      </p:sp>
      <p:sp>
        <p:nvSpPr>
          <p:cNvPr id="31" name="Rectangle 3"/>
          <p:cNvSpPr txBox="1">
            <a:spLocks noChangeArrowheads="1"/>
          </p:cNvSpPr>
          <p:nvPr/>
        </p:nvSpPr>
        <p:spPr>
          <a:xfrm>
            <a:off x="401100" y="1341437"/>
            <a:ext cx="8151813" cy="5184775"/>
          </a:xfrm>
          <a:prstGeom prst="rect">
            <a:avLst/>
          </a:prstGeom>
        </p:spPr>
        <p:txBody>
          <a:bodyPr lIns="92075" tIns="46038" rIns="92075" bIns="46038"/>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lnSpc>
                <a:spcPct val="130000"/>
              </a:lnSpc>
              <a:spcBef>
                <a:spcPct val="0"/>
              </a:spcBef>
              <a:buClrTx/>
              <a:buNone/>
            </a:pPr>
            <a:r>
              <a:rPr lang="pt-BR" altLang="pt-BR" b="0" i="0" kern="0" dirty="0"/>
              <a:t>Cardinalidade - Notação Pé-de-galinha</a:t>
            </a:r>
          </a:p>
          <a:p>
            <a:pPr lvl="1">
              <a:lnSpc>
                <a:spcPct val="130000"/>
              </a:lnSpc>
              <a:spcBef>
                <a:spcPct val="0"/>
              </a:spcBef>
              <a:buClrTx/>
              <a:buFontTx/>
              <a:buChar char="-"/>
            </a:pPr>
            <a:endParaRPr lang="pt-BR" altLang="pt-BR" b="0" i="0" kern="0" dirty="0"/>
          </a:p>
          <a:p>
            <a:pPr lvl="1">
              <a:lnSpc>
                <a:spcPct val="130000"/>
              </a:lnSpc>
              <a:spcBef>
                <a:spcPct val="0"/>
              </a:spcBef>
              <a:buClrTx/>
              <a:buFontTx/>
              <a:buChar char="-"/>
            </a:pPr>
            <a:endParaRPr lang="pt-BR" altLang="pt-BR" b="0" i="0" kern="0" dirty="0"/>
          </a:p>
        </p:txBody>
      </p:sp>
      <p:sp>
        <p:nvSpPr>
          <p:cNvPr id="33" name="Rectangle 2">
            <a:extLst>
              <a:ext uri="{FF2B5EF4-FFF2-40B4-BE49-F238E27FC236}">
                <a16:creationId xmlns:a16="http://schemas.microsoft.com/office/drawing/2014/main" id="{E7C614F4-9BC6-40CA-A1F7-9918257ACE5F}"/>
              </a:ext>
            </a:extLst>
          </p:cNvPr>
          <p:cNvSpPr txBox="1">
            <a:spLocks noChangeArrowheads="1"/>
          </p:cNvSpPr>
          <p:nvPr/>
        </p:nvSpPr>
        <p:spPr>
          <a:xfrm>
            <a:off x="506950" y="310356"/>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Tree>
    <p:extLst>
      <p:ext uri="{BB962C8B-B14F-4D97-AF65-F5344CB8AC3E}">
        <p14:creationId xmlns:p14="http://schemas.microsoft.com/office/powerpoint/2010/main" val="4104514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1956" name="Text Box 4"/>
          <p:cNvSpPr txBox="1">
            <a:spLocks noChangeArrowheads="1"/>
          </p:cNvSpPr>
          <p:nvPr/>
        </p:nvSpPr>
        <p:spPr bwMode="auto">
          <a:xfrm>
            <a:off x="1524000" y="3095625"/>
            <a:ext cx="1295400" cy="46166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dirty="0">
                <a:solidFill>
                  <a:schemeClr val="tx1"/>
                </a:solidFill>
                <a:latin typeface="Times New Roman" panose="02020603050405020304" pitchFamily="18" charset="0"/>
              </a:rPr>
              <a:t>Cliente</a:t>
            </a:r>
          </a:p>
        </p:txBody>
      </p:sp>
      <p:sp>
        <p:nvSpPr>
          <p:cNvPr id="381957" name="Text Box 6"/>
          <p:cNvSpPr txBox="1">
            <a:spLocks noChangeArrowheads="1"/>
          </p:cNvSpPr>
          <p:nvPr/>
        </p:nvSpPr>
        <p:spPr bwMode="auto">
          <a:xfrm>
            <a:off x="4114800" y="3095625"/>
            <a:ext cx="1295400" cy="46166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dirty="0">
                <a:solidFill>
                  <a:schemeClr val="tx1"/>
                </a:solidFill>
                <a:latin typeface="Times New Roman" panose="02020603050405020304" pitchFamily="18" charset="0"/>
              </a:rPr>
              <a:t>Pedido</a:t>
            </a:r>
          </a:p>
        </p:txBody>
      </p:sp>
      <p:sp>
        <p:nvSpPr>
          <p:cNvPr id="381958" name="Text Box 7"/>
          <p:cNvSpPr txBox="1">
            <a:spLocks noChangeArrowheads="1"/>
          </p:cNvSpPr>
          <p:nvPr/>
        </p:nvSpPr>
        <p:spPr bwMode="auto">
          <a:xfrm>
            <a:off x="4114800" y="4891088"/>
            <a:ext cx="1295400" cy="46166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dirty="0">
                <a:solidFill>
                  <a:schemeClr val="tx1"/>
                </a:solidFill>
                <a:latin typeface="Times New Roman" panose="02020603050405020304" pitchFamily="18" charset="0"/>
              </a:rPr>
              <a:t>Item</a:t>
            </a:r>
          </a:p>
        </p:txBody>
      </p:sp>
      <p:sp>
        <p:nvSpPr>
          <p:cNvPr id="381959" name="Text Box 8"/>
          <p:cNvSpPr txBox="1">
            <a:spLocks noChangeArrowheads="1"/>
          </p:cNvSpPr>
          <p:nvPr/>
        </p:nvSpPr>
        <p:spPr bwMode="auto">
          <a:xfrm>
            <a:off x="6705600" y="4891088"/>
            <a:ext cx="1295400" cy="461665"/>
          </a:xfrm>
          <a:prstGeom prst="rect">
            <a:avLst/>
          </a:prstGeom>
          <a:solidFill>
            <a:schemeClr val="accent1">
              <a:lumMod val="60000"/>
              <a:lumOff val="40000"/>
            </a:schemeClr>
          </a:solidFill>
          <a:ln w="28575">
            <a:solidFill>
              <a:srgbClr val="0000FF"/>
            </a:solidFill>
            <a:miter lim="800000"/>
            <a:headEnd/>
            <a:tailEnd/>
          </a:ln>
        </p:spPr>
        <p:txBody>
          <a:bodyPr>
            <a:spAutoFit/>
          </a:bodyP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a:spcBef>
                <a:spcPct val="50000"/>
              </a:spcBef>
            </a:pPr>
            <a:r>
              <a:rPr lang="pt-BR" altLang="pt-BR" sz="2400" b="1">
                <a:solidFill>
                  <a:schemeClr val="tx1"/>
                </a:solidFill>
                <a:latin typeface="Times New Roman" panose="02020603050405020304" pitchFamily="18" charset="0"/>
              </a:rPr>
              <a:t>Peça</a:t>
            </a:r>
          </a:p>
        </p:txBody>
      </p:sp>
      <p:sp>
        <p:nvSpPr>
          <p:cNvPr id="381960" name="Line 9"/>
          <p:cNvSpPr>
            <a:spLocks noChangeShapeType="1"/>
          </p:cNvSpPr>
          <p:nvPr/>
        </p:nvSpPr>
        <p:spPr bwMode="auto">
          <a:xfrm>
            <a:off x="2819400" y="3333750"/>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1" name="Line 10"/>
          <p:cNvSpPr>
            <a:spLocks noChangeShapeType="1"/>
          </p:cNvSpPr>
          <p:nvPr/>
        </p:nvSpPr>
        <p:spPr bwMode="auto">
          <a:xfrm flipV="1">
            <a:off x="3962400" y="3254375"/>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2" name="Line 11"/>
          <p:cNvSpPr>
            <a:spLocks noChangeShapeType="1"/>
          </p:cNvSpPr>
          <p:nvPr/>
        </p:nvSpPr>
        <p:spPr bwMode="auto">
          <a:xfrm>
            <a:off x="3962400" y="3333750"/>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3" name="Line 12"/>
          <p:cNvSpPr>
            <a:spLocks noChangeShapeType="1"/>
          </p:cNvSpPr>
          <p:nvPr/>
        </p:nvSpPr>
        <p:spPr bwMode="auto">
          <a:xfrm>
            <a:off x="2895600" y="3254375"/>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4" name="Line 13"/>
          <p:cNvSpPr>
            <a:spLocks noChangeShapeType="1"/>
          </p:cNvSpPr>
          <p:nvPr/>
        </p:nvSpPr>
        <p:spPr bwMode="auto">
          <a:xfrm>
            <a:off x="2971800" y="3254375"/>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5" name="Oval 14"/>
          <p:cNvSpPr>
            <a:spLocks noChangeArrowheads="1"/>
          </p:cNvSpPr>
          <p:nvPr/>
        </p:nvSpPr>
        <p:spPr bwMode="auto">
          <a:xfrm flipH="1">
            <a:off x="3886200" y="3254375"/>
            <a:ext cx="76200" cy="15875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eaLnBrk="1" hangingPunct="1">
              <a:spcBef>
                <a:spcPct val="20000"/>
              </a:spcBef>
              <a:buClr>
                <a:schemeClr val="accent2"/>
              </a:buClr>
              <a:buSzPct val="80000"/>
              <a:buFont typeface="Wingdings" panose="05000000000000000000" pitchFamily="2" charset="2"/>
              <a:buNone/>
            </a:pPr>
            <a:endParaRPr lang="pt-BR" altLang="pt-BR" sz="3200" b="1">
              <a:solidFill>
                <a:schemeClr val="tx1"/>
              </a:solidFill>
              <a:latin typeface="Comic Sans MS" panose="030F0702030302020204" pitchFamily="66" charset="0"/>
            </a:endParaRPr>
          </a:p>
        </p:txBody>
      </p:sp>
      <p:sp>
        <p:nvSpPr>
          <p:cNvPr id="381966" name="Line 15"/>
          <p:cNvSpPr>
            <a:spLocks noChangeShapeType="1"/>
          </p:cNvSpPr>
          <p:nvPr/>
        </p:nvSpPr>
        <p:spPr bwMode="auto">
          <a:xfrm>
            <a:off x="5410200" y="5159375"/>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7" name="Line 16"/>
          <p:cNvSpPr>
            <a:spLocks noChangeShapeType="1"/>
          </p:cNvSpPr>
          <p:nvPr/>
        </p:nvSpPr>
        <p:spPr bwMode="auto">
          <a:xfrm>
            <a:off x="6477000" y="5080000"/>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8" name="Line 17"/>
          <p:cNvSpPr>
            <a:spLocks noChangeShapeType="1"/>
          </p:cNvSpPr>
          <p:nvPr/>
        </p:nvSpPr>
        <p:spPr bwMode="auto">
          <a:xfrm>
            <a:off x="6553200" y="5080000"/>
            <a:ext cx="0" cy="158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69" name="Line 18"/>
          <p:cNvSpPr>
            <a:spLocks noChangeShapeType="1"/>
          </p:cNvSpPr>
          <p:nvPr/>
        </p:nvSpPr>
        <p:spPr bwMode="auto">
          <a:xfrm flipH="1">
            <a:off x="5410200" y="5159375"/>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0" name="Oval 20"/>
          <p:cNvSpPr>
            <a:spLocks noChangeArrowheads="1"/>
          </p:cNvSpPr>
          <p:nvPr/>
        </p:nvSpPr>
        <p:spPr bwMode="auto">
          <a:xfrm flipH="1">
            <a:off x="5562600" y="5080000"/>
            <a:ext cx="76200" cy="15875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bg2"/>
                </a:solidFill>
                <a:latin typeface="Square721 BT" pitchFamily="34" charset="0"/>
              </a:defRPr>
            </a:lvl1pPr>
            <a:lvl2pPr marL="742950" indent="-285750">
              <a:defRPr>
                <a:solidFill>
                  <a:schemeClr val="bg2"/>
                </a:solidFill>
                <a:latin typeface="Square721 BT" pitchFamily="34" charset="0"/>
              </a:defRPr>
            </a:lvl2pPr>
            <a:lvl3pPr marL="1143000" indent="-228600">
              <a:defRPr>
                <a:solidFill>
                  <a:schemeClr val="bg2"/>
                </a:solidFill>
                <a:latin typeface="Square721 BT" pitchFamily="34" charset="0"/>
              </a:defRPr>
            </a:lvl3pPr>
            <a:lvl4pPr marL="1600200" indent="-228600">
              <a:defRPr>
                <a:solidFill>
                  <a:schemeClr val="bg2"/>
                </a:solidFill>
                <a:latin typeface="Square721 BT" pitchFamily="34" charset="0"/>
              </a:defRPr>
            </a:lvl4pPr>
            <a:lvl5pPr marL="2057400" indent="-228600">
              <a:defRPr>
                <a:solidFill>
                  <a:schemeClr val="bg2"/>
                </a:solidFill>
                <a:latin typeface="Square721 BT" pitchFamily="34" charset="0"/>
              </a:defRPr>
            </a:lvl5pPr>
            <a:lvl6pPr marL="2514600" indent="-228600" eaLnBrk="0" fontAlgn="base" hangingPunct="0">
              <a:spcBef>
                <a:spcPct val="0"/>
              </a:spcBef>
              <a:spcAft>
                <a:spcPct val="0"/>
              </a:spcAft>
              <a:defRPr>
                <a:solidFill>
                  <a:schemeClr val="bg2"/>
                </a:solidFill>
                <a:latin typeface="Square721 BT" pitchFamily="34" charset="0"/>
              </a:defRPr>
            </a:lvl6pPr>
            <a:lvl7pPr marL="2971800" indent="-228600" eaLnBrk="0" fontAlgn="base" hangingPunct="0">
              <a:spcBef>
                <a:spcPct val="0"/>
              </a:spcBef>
              <a:spcAft>
                <a:spcPct val="0"/>
              </a:spcAft>
              <a:defRPr>
                <a:solidFill>
                  <a:schemeClr val="bg2"/>
                </a:solidFill>
                <a:latin typeface="Square721 BT" pitchFamily="34" charset="0"/>
              </a:defRPr>
            </a:lvl7pPr>
            <a:lvl8pPr marL="3429000" indent="-228600" eaLnBrk="0" fontAlgn="base" hangingPunct="0">
              <a:spcBef>
                <a:spcPct val="0"/>
              </a:spcBef>
              <a:spcAft>
                <a:spcPct val="0"/>
              </a:spcAft>
              <a:defRPr>
                <a:solidFill>
                  <a:schemeClr val="bg2"/>
                </a:solidFill>
                <a:latin typeface="Square721 BT" pitchFamily="34" charset="0"/>
              </a:defRPr>
            </a:lvl8pPr>
            <a:lvl9pPr marL="3886200" indent="-228600" eaLnBrk="0" fontAlgn="base" hangingPunct="0">
              <a:spcBef>
                <a:spcPct val="0"/>
              </a:spcBef>
              <a:spcAft>
                <a:spcPct val="0"/>
              </a:spcAft>
              <a:defRPr>
                <a:solidFill>
                  <a:schemeClr val="bg2"/>
                </a:solidFill>
                <a:latin typeface="Square721 BT" pitchFamily="34" charset="0"/>
              </a:defRPr>
            </a:lvl9pPr>
          </a:lstStyle>
          <a:p>
            <a:pPr algn="ctr" eaLnBrk="1" hangingPunct="1">
              <a:spcBef>
                <a:spcPct val="20000"/>
              </a:spcBef>
              <a:buClr>
                <a:schemeClr val="accent2"/>
              </a:buClr>
              <a:buSzPct val="80000"/>
              <a:buFont typeface="Wingdings" panose="05000000000000000000" pitchFamily="2" charset="2"/>
              <a:buNone/>
            </a:pPr>
            <a:endParaRPr lang="pt-BR" altLang="pt-BR" sz="3200" b="1">
              <a:solidFill>
                <a:schemeClr val="tx1"/>
              </a:solidFill>
              <a:latin typeface="Comic Sans MS" panose="030F0702030302020204" pitchFamily="66" charset="0"/>
            </a:endParaRPr>
          </a:p>
        </p:txBody>
      </p:sp>
      <p:sp>
        <p:nvSpPr>
          <p:cNvPr id="381971" name="Line 22"/>
          <p:cNvSpPr>
            <a:spLocks noChangeShapeType="1"/>
          </p:cNvSpPr>
          <p:nvPr/>
        </p:nvSpPr>
        <p:spPr bwMode="auto">
          <a:xfrm>
            <a:off x="5410200" y="5080000"/>
            <a:ext cx="152400" cy="7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2" name="Line 23"/>
          <p:cNvSpPr>
            <a:spLocks noChangeShapeType="1"/>
          </p:cNvSpPr>
          <p:nvPr/>
        </p:nvSpPr>
        <p:spPr bwMode="auto">
          <a:xfrm>
            <a:off x="4724400" y="3571875"/>
            <a:ext cx="0" cy="13493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3" name="Line 25"/>
          <p:cNvSpPr>
            <a:spLocks noChangeShapeType="1"/>
          </p:cNvSpPr>
          <p:nvPr/>
        </p:nvSpPr>
        <p:spPr bwMode="auto">
          <a:xfrm flipH="1">
            <a:off x="4648200" y="4683125"/>
            <a:ext cx="76200" cy="238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4" name="Line 26"/>
          <p:cNvSpPr>
            <a:spLocks noChangeShapeType="1"/>
          </p:cNvSpPr>
          <p:nvPr/>
        </p:nvSpPr>
        <p:spPr bwMode="auto">
          <a:xfrm>
            <a:off x="4724400" y="4683125"/>
            <a:ext cx="76200" cy="238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5" name="Line 27"/>
          <p:cNvSpPr>
            <a:spLocks noChangeShapeType="1"/>
          </p:cNvSpPr>
          <p:nvPr/>
        </p:nvSpPr>
        <p:spPr bwMode="auto">
          <a:xfrm>
            <a:off x="4648200" y="3730625"/>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6" name="Line 28"/>
          <p:cNvSpPr>
            <a:spLocks noChangeShapeType="1"/>
          </p:cNvSpPr>
          <p:nvPr/>
        </p:nvSpPr>
        <p:spPr bwMode="auto">
          <a:xfrm>
            <a:off x="4648200" y="3810000"/>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7" name="Line 29"/>
          <p:cNvSpPr>
            <a:spLocks noChangeShapeType="1"/>
          </p:cNvSpPr>
          <p:nvPr/>
        </p:nvSpPr>
        <p:spPr bwMode="auto">
          <a:xfrm>
            <a:off x="4648200" y="4683125"/>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pt-BR"/>
          </a:p>
        </p:txBody>
      </p:sp>
      <p:sp>
        <p:nvSpPr>
          <p:cNvPr id="381978" name="Text Box 26"/>
          <p:cNvSpPr txBox="1">
            <a:spLocks noChangeArrowheads="1"/>
          </p:cNvSpPr>
          <p:nvPr/>
        </p:nvSpPr>
        <p:spPr bwMode="auto">
          <a:xfrm>
            <a:off x="1116013" y="2349500"/>
            <a:ext cx="7416800" cy="330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spcBef>
                <a:spcPct val="50000"/>
              </a:spcBef>
            </a:pPr>
            <a:r>
              <a:rPr lang="pt-BR" altLang="pt-BR" dirty="0"/>
              <a:t>Um Cliente pode estar mais de um Pedido, um ou nenhum Pedido</a:t>
            </a:r>
          </a:p>
        </p:txBody>
      </p:sp>
      <p:sp>
        <p:nvSpPr>
          <p:cNvPr id="381979" name="Line 27"/>
          <p:cNvSpPr>
            <a:spLocks noChangeShapeType="1"/>
          </p:cNvSpPr>
          <p:nvPr/>
        </p:nvSpPr>
        <p:spPr bwMode="auto">
          <a:xfrm>
            <a:off x="3492500" y="2708275"/>
            <a:ext cx="0" cy="50482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81980" name="Text Box 28"/>
          <p:cNvSpPr txBox="1">
            <a:spLocks noChangeArrowheads="1"/>
          </p:cNvSpPr>
          <p:nvPr/>
        </p:nvSpPr>
        <p:spPr bwMode="auto">
          <a:xfrm>
            <a:off x="3995738" y="5805488"/>
            <a:ext cx="4392612" cy="879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lgn="ctr">
              <a:spcBef>
                <a:spcPct val="50000"/>
              </a:spcBef>
            </a:pPr>
            <a:r>
              <a:rPr lang="pt-BR" altLang="pt-BR" dirty="0"/>
              <a:t>Uma Peça pode estar em vários Itens de Pedidos distintos, em um ou mesmo em nenhum</a:t>
            </a:r>
          </a:p>
        </p:txBody>
      </p:sp>
      <p:sp>
        <p:nvSpPr>
          <p:cNvPr id="381981" name="Line 29"/>
          <p:cNvSpPr>
            <a:spLocks noChangeShapeType="1"/>
          </p:cNvSpPr>
          <p:nvPr/>
        </p:nvSpPr>
        <p:spPr bwMode="auto">
          <a:xfrm flipV="1">
            <a:off x="6084888" y="5229225"/>
            <a:ext cx="0" cy="576263"/>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81982" name="Line 30"/>
          <p:cNvSpPr>
            <a:spLocks noChangeShapeType="1"/>
          </p:cNvSpPr>
          <p:nvPr/>
        </p:nvSpPr>
        <p:spPr bwMode="auto">
          <a:xfrm>
            <a:off x="3708400" y="4221163"/>
            <a:ext cx="8636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lstStyle/>
          <a:p>
            <a:endParaRPr lang="pt-BR"/>
          </a:p>
        </p:txBody>
      </p:sp>
      <p:sp>
        <p:nvSpPr>
          <p:cNvPr id="381983" name="Text Box 31"/>
          <p:cNvSpPr txBox="1">
            <a:spLocks noChangeArrowheads="1"/>
          </p:cNvSpPr>
          <p:nvPr/>
        </p:nvSpPr>
        <p:spPr bwMode="auto">
          <a:xfrm>
            <a:off x="901699" y="4074998"/>
            <a:ext cx="3313112" cy="6048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lgn="ctr">
              <a:spcBef>
                <a:spcPct val="50000"/>
              </a:spcBef>
            </a:pPr>
            <a:r>
              <a:rPr lang="pt-BR" altLang="pt-BR" dirty="0"/>
              <a:t>Um pedido pode ter um ou vários itens.</a:t>
            </a:r>
          </a:p>
        </p:txBody>
      </p:sp>
      <p:sp>
        <p:nvSpPr>
          <p:cNvPr id="31" name="Rectangle 3"/>
          <p:cNvSpPr txBox="1">
            <a:spLocks noChangeArrowheads="1"/>
          </p:cNvSpPr>
          <p:nvPr/>
        </p:nvSpPr>
        <p:spPr>
          <a:xfrm>
            <a:off x="395288" y="1341437"/>
            <a:ext cx="8151813" cy="5184775"/>
          </a:xfrm>
          <a:prstGeom prst="rect">
            <a:avLst/>
          </a:prstGeom>
        </p:spPr>
        <p:txBody>
          <a:bodyPr lIns="92075" tIns="46038" rIns="92075" bIns="46038"/>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lnSpc>
                <a:spcPct val="130000"/>
              </a:lnSpc>
              <a:spcBef>
                <a:spcPct val="0"/>
              </a:spcBef>
              <a:buClrTx/>
              <a:buNone/>
            </a:pPr>
            <a:r>
              <a:rPr lang="pt-BR" altLang="pt-BR" b="0" i="0" kern="0" dirty="0"/>
              <a:t>Cardinalidade - Notação Pé-de-galinha</a:t>
            </a:r>
          </a:p>
          <a:p>
            <a:pPr lvl="1">
              <a:lnSpc>
                <a:spcPct val="130000"/>
              </a:lnSpc>
              <a:spcBef>
                <a:spcPct val="0"/>
              </a:spcBef>
              <a:buClrTx/>
              <a:buFontTx/>
              <a:buChar char="-"/>
            </a:pPr>
            <a:endParaRPr lang="pt-BR" altLang="pt-BR" b="0" i="0" kern="0" dirty="0"/>
          </a:p>
          <a:p>
            <a:pPr lvl="1">
              <a:lnSpc>
                <a:spcPct val="130000"/>
              </a:lnSpc>
              <a:spcBef>
                <a:spcPct val="0"/>
              </a:spcBef>
              <a:buClrTx/>
              <a:buFontTx/>
              <a:buChar char="-"/>
            </a:pPr>
            <a:endParaRPr lang="pt-BR" altLang="pt-BR" b="0" i="0" kern="0" dirty="0"/>
          </a:p>
        </p:txBody>
      </p:sp>
      <p:sp>
        <p:nvSpPr>
          <p:cNvPr id="33" name="Rectangle 2">
            <a:extLst>
              <a:ext uri="{FF2B5EF4-FFF2-40B4-BE49-F238E27FC236}">
                <a16:creationId xmlns:a16="http://schemas.microsoft.com/office/drawing/2014/main" id="{AC0C79FA-A04C-48C6-BC23-9C6527E4D93D}"/>
              </a:ext>
            </a:extLst>
          </p:cNvPr>
          <p:cNvSpPr txBox="1">
            <a:spLocks noChangeArrowheads="1"/>
          </p:cNvSpPr>
          <p:nvPr/>
        </p:nvSpPr>
        <p:spPr>
          <a:xfrm>
            <a:off x="431677" y="457371"/>
            <a:ext cx="7772400"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Tree>
    <p:extLst>
      <p:ext uri="{BB962C8B-B14F-4D97-AF65-F5344CB8AC3E}">
        <p14:creationId xmlns:p14="http://schemas.microsoft.com/office/powerpoint/2010/main" val="875327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BCDB38E-93EF-4B79-B5D8-DD796D5FC86B}"/>
              </a:ext>
            </a:extLst>
          </p:cNvPr>
          <p:cNvSpPr txBox="1">
            <a:spLocks noChangeArrowheads="1"/>
          </p:cNvSpPr>
          <p:nvPr/>
        </p:nvSpPr>
        <p:spPr>
          <a:xfrm>
            <a:off x="323850" y="1593086"/>
            <a:ext cx="8283437" cy="505578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pt-BR" altLang="pt-BR" sz="2400" dirty="0"/>
              <a:t>Técnica: Normalização (nos Complementos)</a:t>
            </a:r>
          </a:p>
          <a:p>
            <a:pPr>
              <a:lnSpc>
                <a:spcPct val="150000"/>
              </a:lnSpc>
            </a:pPr>
            <a:r>
              <a:rPr lang="pt-BR" altLang="pt-BR" sz="2400" dirty="0"/>
              <a:t>Tabelas e Visões (conceito importante para pensarmos futuramente nas projeções nos colunares e em aspectos analíticos, nos relacionais).</a:t>
            </a:r>
          </a:p>
        </p:txBody>
      </p:sp>
      <p:sp>
        <p:nvSpPr>
          <p:cNvPr id="4" name="Rectangle 2">
            <a:extLst>
              <a:ext uri="{FF2B5EF4-FFF2-40B4-BE49-F238E27FC236}">
                <a16:creationId xmlns:a16="http://schemas.microsoft.com/office/drawing/2014/main" id="{55DF2669-E371-4E8A-857E-42C005F23924}"/>
              </a:ext>
            </a:extLst>
          </p:cNvPr>
          <p:cNvSpPr txBox="1">
            <a:spLocks noChangeArrowheads="1"/>
          </p:cNvSpPr>
          <p:nvPr/>
        </p:nvSpPr>
        <p:spPr>
          <a:xfrm>
            <a:off x="514108" y="496543"/>
            <a:ext cx="7102445"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Tree>
    <p:extLst>
      <p:ext uri="{BB962C8B-B14F-4D97-AF65-F5344CB8AC3E}">
        <p14:creationId xmlns:p14="http://schemas.microsoft.com/office/powerpoint/2010/main" val="2170895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BCDB38E-93EF-4B79-B5D8-DD796D5FC86B}"/>
              </a:ext>
            </a:extLst>
          </p:cNvPr>
          <p:cNvSpPr txBox="1">
            <a:spLocks noChangeArrowheads="1"/>
          </p:cNvSpPr>
          <p:nvPr/>
        </p:nvSpPr>
        <p:spPr>
          <a:xfrm>
            <a:off x="323850" y="1593086"/>
            <a:ext cx="8283437" cy="505578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pt-BR" altLang="pt-BR" sz="2400" dirty="0"/>
              <a:t>Operadores originários da teoria de conjuntos</a:t>
            </a:r>
            <a:r>
              <a:rPr lang="pt-BR" altLang="pt-BR" sz="2400" b="1" dirty="0"/>
              <a:t>: </a:t>
            </a:r>
          </a:p>
          <a:p>
            <a:pPr lvl="1">
              <a:lnSpc>
                <a:spcPct val="150000"/>
              </a:lnSpc>
            </a:pPr>
            <a:r>
              <a:rPr lang="pt-BR" altLang="pt-BR" dirty="0"/>
              <a:t>União (</a:t>
            </a:r>
            <a:r>
              <a:rPr lang="pt-BR" altLang="pt-BR" dirty="0" err="1"/>
              <a:t>union</a:t>
            </a:r>
            <a:r>
              <a:rPr lang="pt-BR" altLang="pt-BR" dirty="0"/>
              <a:t>) :  </a:t>
            </a:r>
            <a:r>
              <a:rPr lang="pt-BR" altLang="pt-BR" dirty="0">
                <a:sym typeface="Symbol" panose="05050102010706020507" pitchFamily="18" charset="2"/>
              </a:rPr>
              <a:t></a:t>
            </a:r>
            <a:endParaRPr lang="pt-BR" altLang="pt-BR" dirty="0"/>
          </a:p>
          <a:p>
            <a:pPr lvl="1">
              <a:lnSpc>
                <a:spcPct val="150000"/>
              </a:lnSpc>
            </a:pPr>
            <a:r>
              <a:rPr lang="pt-BR" altLang="pt-BR" dirty="0"/>
              <a:t>Intersecção (</a:t>
            </a:r>
            <a:r>
              <a:rPr lang="pt-BR" altLang="pt-BR" dirty="0" err="1"/>
              <a:t>intersect</a:t>
            </a:r>
            <a:r>
              <a:rPr lang="pt-BR" altLang="pt-BR" dirty="0"/>
              <a:t>): </a:t>
            </a:r>
            <a:r>
              <a:rPr lang="pt-BR" altLang="pt-BR" dirty="0">
                <a:sym typeface="Symbol" panose="05050102010706020507" pitchFamily="18" charset="2"/>
              </a:rPr>
              <a:t></a:t>
            </a:r>
            <a:endParaRPr lang="pt-BR" altLang="pt-BR" dirty="0"/>
          </a:p>
          <a:p>
            <a:pPr lvl="1">
              <a:lnSpc>
                <a:spcPct val="150000"/>
              </a:lnSpc>
            </a:pPr>
            <a:r>
              <a:rPr lang="pt-BR" altLang="pt-BR" dirty="0"/>
              <a:t>Diferença (</a:t>
            </a:r>
            <a:r>
              <a:rPr lang="pt-BR" altLang="pt-BR" dirty="0" err="1"/>
              <a:t>minus</a:t>
            </a:r>
            <a:r>
              <a:rPr lang="pt-BR" altLang="pt-BR" dirty="0"/>
              <a:t>): -</a:t>
            </a:r>
          </a:p>
        </p:txBody>
      </p:sp>
      <p:sp>
        <p:nvSpPr>
          <p:cNvPr id="4" name="Rectangle 2">
            <a:extLst>
              <a:ext uri="{FF2B5EF4-FFF2-40B4-BE49-F238E27FC236}">
                <a16:creationId xmlns:a16="http://schemas.microsoft.com/office/drawing/2014/main" id="{55DF2669-E371-4E8A-857E-42C005F23924}"/>
              </a:ext>
            </a:extLst>
          </p:cNvPr>
          <p:cNvSpPr txBox="1">
            <a:spLocks noChangeArrowheads="1"/>
          </p:cNvSpPr>
          <p:nvPr/>
        </p:nvSpPr>
        <p:spPr>
          <a:xfrm>
            <a:off x="573102" y="450086"/>
            <a:ext cx="7102445"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pic>
        <p:nvPicPr>
          <p:cNvPr id="5" name="Imagem 4">
            <a:extLst>
              <a:ext uri="{FF2B5EF4-FFF2-40B4-BE49-F238E27FC236}">
                <a16:creationId xmlns:a16="http://schemas.microsoft.com/office/drawing/2014/main" id="{C4C84C0D-2028-4DEE-9BD9-43A8D1DF34E6}"/>
              </a:ext>
            </a:extLst>
          </p:cNvPr>
          <p:cNvPicPr>
            <a:picLocks noChangeAspect="1"/>
          </p:cNvPicPr>
          <p:nvPr/>
        </p:nvPicPr>
        <p:blipFill>
          <a:blip r:embed="rId2"/>
          <a:stretch>
            <a:fillRect/>
          </a:stretch>
        </p:blipFill>
        <p:spPr>
          <a:xfrm>
            <a:off x="4878826" y="2400387"/>
            <a:ext cx="3728461" cy="2708325"/>
          </a:xfrm>
          <a:prstGeom prst="rect">
            <a:avLst/>
          </a:prstGeom>
        </p:spPr>
      </p:pic>
    </p:spTree>
    <p:extLst>
      <p:ext uri="{BB962C8B-B14F-4D97-AF65-F5344CB8AC3E}">
        <p14:creationId xmlns:p14="http://schemas.microsoft.com/office/powerpoint/2010/main" val="3944783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BCDB38E-93EF-4B79-B5D8-DD796D5FC86B}"/>
              </a:ext>
            </a:extLst>
          </p:cNvPr>
          <p:cNvSpPr txBox="1">
            <a:spLocks noChangeArrowheads="1"/>
          </p:cNvSpPr>
          <p:nvPr/>
        </p:nvSpPr>
        <p:spPr>
          <a:xfrm>
            <a:off x="323850" y="1265508"/>
            <a:ext cx="8283437" cy="505578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pt-BR" altLang="pt-BR" sz="2400" dirty="0"/>
              <a:t>Operadores específicos da álgebra relacional:</a:t>
            </a:r>
          </a:p>
          <a:p>
            <a:pPr lvl="1">
              <a:lnSpc>
                <a:spcPct val="150000"/>
              </a:lnSpc>
            </a:pPr>
            <a:r>
              <a:rPr lang="pt-BR" altLang="pt-BR" dirty="0"/>
              <a:t>Seleção (</a:t>
            </a:r>
            <a:r>
              <a:rPr lang="pt-BR" altLang="pt-BR" dirty="0" err="1"/>
              <a:t>select</a:t>
            </a:r>
            <a:r>
              <a:rPr lang="pt-BR" altLang="pt-BR" dirty="0"/>
              <a:t>): </a:t>
            </a:r>
            <a:r>
              <a:rPr lang="pt-BR" altLang="pt-BR" dirty="0">
                <a:sym typeface="Symbol" panose="05050102010706020507" pitchFamily="18" charset="2"/>
              </a:rPr>
              <a:t></a:t>
            </a:r>
            <a:endParaRPr lang="pt-BR" altLang="pt-BR" dirty="0"/>
          </a:p>
          <a:p>
            <a:pPr lvl="1">
              <a:lnSpc>
                <a:spcPct val="150000"/>
              </a:lnSpc>
            </a:pPr>
            <a:r>
              <a:rPr lang="pt-BR" altLang="pt-BR" dirty="0"/>
              <a:t>Projeção (</a:t>
            </a:r>
            <a:r>
              <a:rPr lang="pt-BR" altLang="pt-BR" dirty="0" err="1"/>
              <a:t>project</a:t>
            </a:r>
            <a:r>
              <a:rPr lang="pt-BR" altLang="pt-BR" dirty="0"/>
              <a:t>): </a:t>
            </a:r>
            <a:r>
              <a:rPr lang="pt-BR" altLang="pt-BR" dirty="0">
                <a:sym typeface="Symbol" panose="05050102010706020507" pitchFamily="18" charset="2"/>
              </a:rPr>
              <a:t></a:t>
            </a:r>
            <a:endParaRPr lang="pt-BR" altLang="pt-BR" dirty="0"/>
          </a:p>
          <a:p>
            <a:pPr lvl="1">
              <a:lnSpc>
                <a:spcPct val="150000"/>
              </a:lnSpc>
            </a:pPr>
            <a:r>
              <a:rPr lang="pt-BR" altLang="pt-BR" dirty="0"/>
              <a:t>Junção (</a:t>
            </a:r>
            <a:r>
              <a:rPr lang="pt-BR" altLang="pt-BR" dirty="0" err="1"/>
              <a:t>join</a:t>
            </a:r>
            <a:r>
              <a:rPr lang="pt-BR" altLang="pt-BR" dirty="0"/>
              <a:t>): |</a:t>
            </a:r>
            <a:r>
              <a:rPr lang="pt-BR" altLang="pt-BR" dirty="0">
                <a:sym typeface="Symbol" panose="05050102010706020507" pitchFamily="18" charset="2"/>
              </a:rPr>
              <a:t>|</a:t>
            </a:r>
            <a:endParaRPr lang="pt-BR" altLang="pt-BR" dirty="0"/>
          </a:p>
        </p:txBody>
      </p:sp>
      <p:sp>
        <p:nvSpPr>
          <p:cNvPr id="4" name="Rectangle 2">
            <a:extLst>
              <a:ext uri="{FF2B5EF4-FFF2-40B4-BE49-F238E27FC236}">
                <a16:creationId xmlns:a16="http://schemas.microsoft.com/office/drawing/2014/main" id="{55DF2669-E371-4E8A-857E-42C005F23924}"/>
              </a:ext>
            </a:extLst>
          </p:cNvPr>
          <p:cNvSpPr txBox="1">
            <a:spLocks noChangeArrowheads="1"/>
          </p:cNvSpPr>
          <p:nvPr/>
        </p:nvSpPr>
        <p:spPr>
          <a:xfrm>
            <a:off x="345490" y="434696"/>
            <a:ext cx="7102445"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Tree>
    <p:extLst>
      <p:ext uri="{BB962C8B-B14F-4D97-AF65-F5344CB8AC3E}">
        <p14:creationId xmlns:p14="http://schemas.microsoft.com/office/powerpoint/2010/main" val="34865056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5DF2669-E371-4E8A-857E-42C005F23924}"/>
              </a:ext>
            </a:extLst>
          </p:cNvPr>
          <p:cNvSpPr txBox="1">
            <a:spLocks noChangeArrowheads="1"/>
          </p:cNvSpPr>
          <p:nvPr/>
        </p:nvSpPr>
        <p:spPr>
          <a:xfrm>
            <a:off x="643421" y="496543"/>
            <a:ext cx="7102445" cy="1143000"/>
          </a:xfrm>
          <a:prstGeom prst="rect">
            <a:avLst/>
          </a:prstGeom>
          <a:noFill/>
        </p:spPr>
        <p:txBody>
          <a:bodyPr lIns="90488" tIns="44450" rIns="90488" bIns="44450"/>
          <a:lstStyle/>
          <a:p>
            <a:pPr marL="0" marR="0" lvl="0" indent="0" fontAlgn="base">
              <a:lnSpc>
                <a:spcPct val="90000"/>
              </a:lnSpc>
              <a:spcBef>
                <a:spcPct val="0"/>
              </a:spcBef>
              <a:spcAft>
                <a:spcPct val="0"/>
              </a:spcAft>
              <a:buClrTx/>
              <a:buSzTx/>
              <a:tabLst/>
              <a:defRPr/>
            </a:pPr>
            <a:r>
              <a:rPr lang="pt-BR" sz="2800" b="1" dirty="0">
                <a:ea typeface="+mj-ea"/>
                <a:cs typeface="+mj-cs"/>
              </a:rPr>
              <a:t>Banco de Dados Relacionais</a:t>
            </a:r>
          </a:p>
        </p:txBody>
      </p:sp>
      <p:sp>
        <p:nvSpPr>
          <p:cNvPr id="6" name="Rectangle 7">
            <a:extLst>
              <a:ext uri="{FF2B5EF4-FFF2-40B4-BE49-F238E27FC236}">
                <a16:creationId xmlns:a16="http://schemas.microsoft.com/office/drawing/2014/main" id="{8F51E07F-2272-4B2D-B66F-A269CCB8644B}"/>
              </a:ext>
            </a:extLst>
          </p:cNvPr>
          <p:cNvSpPr txBox="1">
            <a:spLocks noChangeArrowheads="1"/>
          </p:cNvSpPr>
          <p:nvPr/>
        </p:nvSpPr>
        <p:spPr bwMode="auto">
          <a:xfrm>
            <a:off x="307368" y="1307145"/>
            <a:ext cx="8229600" cy="50543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Clr>
                <a:schemeClr val="bg2"/>
              </a:buClr>
              <a:buFont typeface="Wingdings"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cs typeface="+mn-cs"/>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cs typeface="+mn-cs"/>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cs typeface="+mn-cs"/>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cs typeface="+mn-cs"/>
              </a:defRPr>
            </a:lvl5pPr>
            <a:lvl6pPr marL="2457450" indent="-171450" algn="l" rtl="0" fontAlgn="base">
              <a:lnSpc>
                <a:spcPct val="90000"/>
              </a:lnSpc>
              <a:spcBef>
                <a:spcPct val="30000"/>
              </a:spcBef>
              <a:spcAft>
                <a:spcPct val="0"/>
              </a:spcAft>
              <a:buSzPct val="100000"/>
              <a:buChar char="•"/>
              <a:defRPr sz="1400" b="1" i="1">
                <a:solidFill>
                  <a:srgbClr val="000000"/>
                </a:solidFill>
                <a:latin typeface="+mn-lt"/>
                <a:cs typeface="+mn-cs"/>
              </a:defRPr>
            </a:lvl6pPr>
            <a:lvl7pPr marL="2914650" indent="-171450" algn="l" rtl="0" fontAlgn="base">
              <a:lnSpc>
                <a:spcPct val="90000"/>
              </a:lnSpc>
              <a:spcBef>
                <a:spcPct val="30000"/>
              </a:spcBef>
              <a:spcAft>
                <a:spcPct val="0"/>
              </a:spcAft>
              <a:buSzPct val="100000"/>
              <a:buChar char="•"/>
              <a:defRPr sz="1400" b="1" i="1">
                <a:solidFill>
                  <a:srgbClr val="000000"/>
                </a:solidFill>
                <a:latin typeface="+mn-lt"/>
                <a:cs typeface="+mn-cs"/>
              </a:defRPr>
            </a:lvl7pPr>
            <a:lvl8pPr marL="3371850" indent="-171450" algn="l" rtl="0" fontAlgn="base">
              <a:lnSpc>
                <a:spcPct val="90000"/>
              </a:lnSpc>
              <a:spcBef>
                <a:spcPct val="30000"/>
              </a:spcBef>
              <a:spcAft>
                <a:spcPct val="0"/>
              </a:spcAft>
              <a:buSzPct val="100000"/>
              <a:buChar char="•"/>
              <a:defRPr sz="1400" b="1" i="1">
                <a:solidFill>
                  <a:srgbClr val="000000"/>
                </a:solidFill>
                <a:latin typeface="+mn-lt"/>
                <a:cs typeface="+mn-cs"/>
              </a:defRPr>
            </a:lvl8pPr>
            <a:lvl9pPr marL="3829050" indent="-171450" algn="l" rtl="0" fontAlgn="base">
              <a:lnSpc>
                <a:spcPct val="90000"/>
              </a:lnSpc>
              <a:spcBef>
                <a:spcPct val="30000"/>
              </a:spcBef>
              <a:spcAft>
                <a:spcPct val="0"/>
              </a:spcAft>
              <a:buSzPct val="100000"/>
              <a:buChar char="•"/>
              <a:defRPr sz="1400" b="1" i="1">
                <a:solidFill>
                  <a:srgbClr val="000000"/>
                </a:solidFill>
                <a:latin typeface="+mn-lt"/>
                <a:cs typeface="+mn-cs"/>
              </a:defRPr>
            </a:lvl9pPr>
          </a:lstStyle>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r>
              <a:rPr kumimoji="0" lang="pt-BR" sz="2000" b="0" i="0" u="none" strike="noStrike" kern="0" cap="none" spc="0" normalizeH="0" baseline="0" noProof="0" dirty="0">
                <a:ln>
                  <a:noFill/>
                </a:ln>
                <a:solidFill>
                  <a:srgbClr val="000000"/>
                </a:solidFill>
                <a:effectLst/>
                <a:uLnTx/>
                <a:uFillTx/>
                <a:ea typeface="+mn-ea"/>
                <a:cs typeface="Arial"/>
              </a:rPr>
              <a:t>	Operam conjuntos de linhas visando fornecer um resultado para o grupo.</a:t>
            </a:r>
          </a:p>
          <a:p>
            <a:pPr marL="285750" marR="0" lvl="0" indent="-285750" algn="just" defTabSz="914400" rtl="0" eaLnBrk="0" fontAlgn="base" latinLnBrk="0" hangingPunct="0">
              <a:lnSpc>
                <a:spcPct val="150000"/>
              </a:lnSpc>
              <a:spcBef>
                <a:spcPct val="30000"/>
              </a:spcBef>
              <a:spcAft>
                <a:spcPct val="0"/>
              </a:spcAft>
              <a:buClr>
                <a:srgbClr val="000000"/>
              </a:buClr>
              <a:buSzTx/>
              <a:buFontTx/>
              <a:buNone/>
              <a:tabLst/>
              <a:defRPr/>
            </a:pPr>
            <a:r>
              <a:rPr kumimoji="0" lang="pt-BR" sz="2000" b="1" i="0" u="none" strike="noStrike" kern="0" cap="none" spc="0" normalizeH="0" baseline="0" noProof="0" dirty="0">
                <a:ln>
                  <a:noFill/>
                </a:ln>
                <a:solidFill>
                  <a:srgbClr val="000000"/>
                </a:solidFill>
                <a:effectLst/>
                <a:uLnTx/>
                <a:uFillTx/>
                <a:ea typeface="+mn-ea"/>
                <a:cs typeface="Arial"/>
              </a:rPr>
              <a:t>	Funções de Grupo (</a:t>
            </a:r>
            <a:r>
              <a:rPr kumimoji="0" lang="pt-BR" sz="2000" b="1" i="0" u="none" strike="noStrike" kern="0" cap="none" spc="0" normalizeH="0" baseline="0" noProof="0" dirty="0" err="1">
                <a:ln>
                  <a:noFill/>
                </a:ln>
                <a:solidFill>
                  <a:srgbClr val="000000"/>
                </a:solidFill>
                <a:effectLst/>
                <a:uLnTx/>
                <a:uFillTx/>
                <a:ea typeface="+mn-ea"/>
                <a:cs typeface="Arial"/>
              </a:rPr>
              <a:t>group</a:t>
            </a:r>
            <a:r>
              <a:rPr kumimoji="0" lang="pt-BR" sz="2000" b="1" i="0" u="none" strike="noStrike" kern="0" cap="none" spc="0" normalizeH="0" baseline="0" noProof="0" dirty="0">
                <a:ln>
                  <a:noFill/>
                </a:ln>
                <a:solidFill>
                  <a:srgbClr val="000000"/>
                </a:solidFill>
                <a:effectLst/>
                <a:uLnTx/>
                <a:uFillTx/>
                <a:ea typeface="+mn-ea"/>
                <a:cs typeface="Arial"/>
              </a:rPr>
              <a:t> </a:t>
            </a:r>
            <a:r>
              <a:rPr kumimoji="0" lang="pt-BR" sz="2000" b="1" i="0" u="none" strike="noStrike" kern="0" cap="none" spc="0" normalizeH="0" baseline="0" noProof="0" dirty="0" err="1">
                <a:ln>
                  <a:noFill/>
                </a:ln>
                <a:solidFill>
                  <a:srgbClr val="000000"/>
                </a:solidFill>
                <a:effectLst/>
                <a:uLnTx/>
                <a:uFillTx/>
                <a:ea typeface="+mn-ea"/>
                <a:cs typeface="Arial"/>
              </a:rPr>
              <a:t>by</a:t>
            </a:r>
            <a:r>
              <a:rPr kumimoji="0" lang="pt-BR" sz="2000" b="1" i="0" u="none" strike="noStrike" kern="0" cap="none" spc="0" normalizeH="0" baseline="0" noProof="0" dirty="0">
                <a:ln>
                  <a:noFill/>
                </a:ln>
                <a:solidFill>
                  <a:srgbClr val="000000"/>
                </a:solidFill>
                <a:effectLst/>
                <a:uLnTx/>
                <a:uFillTx/>
                <a:ea typeface="+mn-ea"/>
                <a:cs typeface="Arial"/>
              </a:rPr>
              <a:t>)</a:t>
            </a:r>
            <a:endParaRPr kumimoji="0" lang="en-US" sz="2000" b="1" i="0" u="none" strike="noStrike" kern="0" cap="none" spc="0" normalizeH="0" baseline="0" noProof="0" dirty="0">
              <a:ln>
                <a:noFill/>
              </a:ln>
              <a:solidFill>
                <a:srgbClr val="000000"/>
              </a:solidFill>
              <a:effectLst/>
              <a:uLnTx/>
              <a:uFillTx/>
              <a:ea typeface="+mn-ea"/>
              <a:cs typeface="Arial"/>
            </a:endParaRP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COUNT- Retorna número de linhas afetadas pelo comando.</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SUM- Retorna a somatório do valor das colunas especificadas.</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AVG- Retorna a média aritmética dos valores das colunas.</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MIN- Retorna o menor valor da coluna de um grupo de linhas.</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MAX- Retorna o maior valor da coluna de um grupo de linhas.</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STDDEV- Retorna o desvio padrão da coluna.</a:t>
            </a:r>
          </a:p>
          <a:p>
            <a:pPr marL="685800" marR="0" lvl="1" indent="-228600" algn="just" defTabSz="914400" rtl="0" eaLnBrk="0" fontAlgn="base" latinLnBrk="0" hangingPunct="0">
              <a:lnSpc>
                <a:spcPct val="150000"/>
              </a:lnSpc>
              <a:spcBef>
                <a:spcPct val="30000"/>
              </a:spcBef>
              <a:spcAft>
                <a:spcPct val="0"/>
              </a:spcAft>
              <a:buClr>
                <a:srgbClr val="000000"/>
              </a:buClr>
              <a:buSzTx/>
              <a:buFont typeface="Wingdings" pitchFamily="2" charset="2"/>
              <a:buChar char="ü"/>
              <a:tabLst/>
              <a:defRPr/>
            </a:pPr>
            <a:r>
              <a:rPr kumimoji="0" lang="pt-BR" sz="2000" b="0" i="0" u="none" strike="noStrike" kern="0" cap="none" spc="0" normalizeH="0" baseline="0" noProof="0" dirty="0">
                <a:ln>
                  <a:noFill/>
                </a:ln>
                <a:solidFill>
                  <a:srgbClr val="000000"/>
                </a:solidFill>
                <a:effectLst/>
                <a:uLnTx/>
                <a:uFillTx/>
                <a:cs typeface="Arial"/>
              </a:rPr>
              <a:t>VARIANCE- Retorna a variância da coluna.</a:t>
            </a: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endParaRPr kumimoji="0" lang="pt-BR" sz="2000" b="0" i="0" u="none" strike="noStrike" kern="0" cap="none" spc="0" normalizeH="0" baseline="0" noProof="0" dirty="0">
              <a:ln>
                <a:noFill/>
              </a:ln>
              <a:solidFill>
                <a:srgbClr val="000000"/>
              </a:solidFill>
              <a:effectLst/>
              <a:uLnTx/>
              <a:uFillTx/>
              <a:ea typeface="+mn-ea"/>
              <a:cs typeface="Arial"/>
            </a:endParaRP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endParaRPr kumimoji="0" lang="pt-BR" sz="2000" b="0" i="0" u="none" strike="noStrike" kern="0" cap="none" spc="0" normalizeH="0" baseline="0" noProof="0" dirty="0">
              <a:ln>
                <a:noFill/>
              </a:ln>
              <a:solidFill>
                <a:srgbClr val="000000"/>
              </a:solidFill>
              <a:effectLst/>
              <a:uLnTx/>
              <a:uFillTx/>
              <a:ea typeface="+mn-ea"/>
              <a:cs typeface="Arial"/>
            </a:endParaRP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r>
              <a:rPr kumimoji="0" lang="pt-BR" sz="2000" b="0" i="0" u="none" strike="noStrike" kern="0" cap="none" spc="0" normalizeH="0" baseline="0" noProof="0" dirty="0">
                <a:ln>
                  <a:noFill/>
                </a:ln>
                <a:solidFill>
                  <a:srgbClr val="000000"/>
                </a:solidFill>
                <a:effectLst/>
                <a:uLnTx/>
                <a:uFillTx/>
                <a:ea typeface="+mn-ea"/>
                <a:cs typeface="Arial"/>
              </a:rPr>
              <a:t>		</a:t>
            </a: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endParaRPr kumimoji="0" lang="pt-BR" sz="2000" b="0" i="0" u="none" strike="noStrike" kern="0" cap="none" spc="0" normalizeH="0" baseline="0" noProof="0" dirty="0">
              <a:ln>
                <a:noFill/>
              </a:ln>
              <a:solidFill>
                <a:srgbClr val="000000"/>
              </a:solidFill>
              <a:effectLst/>
              <a:uLnTx/>
              <a:uFillTx/>
              <a:ea typeface="+mn-ea"/>
              <a:cs typeface="Arial"/>
            </a:endParaRP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endParaRPr kumimoji="0" lang="pt-BR" sz="2000" b="0" i="0" u="none" strike="noStrike" kern="0" cap="none" spc="0" normalizeH="0" baseline="0" noProof="0" dirty="0">
              <a:ln>
                <a:noFill/>
              </a:ln>
              <a:solidFill>
                <a:srgbClr val="000000"/>
              </a:solidFill>
              <a:effectLst/>
              <a:uLnTx/>
              <a:uFillTx/>
              <a:ea typeface="+mn-ea"/>
              <a:cs typeface="Arial"/>
            </a:endParaRPr>
          </a:p>
          <a:p>
            <a:pPr marL="285750" marR="0" lvl="0" indent="-285750" algn="just" defTabSz="914400" rtl="0" eaLnBrk="1" fontAlgn="base" latinLnBrk="0" hangingPunct="1">
              <a:lnSpc>
                <a:spcPct val="150000"/>
              </a:lnSpc>
              <a:spcBef>
                <a:spcPct val="30000"/>
              </a:spcBef>
              <a:spcAft>
                <a:spcPct val="0"/>
              </a:spcAft>
              <a:buClr>
                <a:srgbClr val="000000"/>
              </a:buClr>
              <a:buSzTx/>
              <a:buFont typeface="Wingdings" pitchFamily="2" charset="2"/>
              <a:buNone/>
              <a:tabLst/>
              <a:defRPr/>
            </a:pPr>
            <a:endParaRPr kumimoji="0" lang="pt-BR" sz="2000" b="0" i="0" u="none" strike="noStrike" kern="0" cap="none" spc="0" normalizeH="0" baseline="0" noProof="0" dirty="0">
              <a:ln>
                <a:noFill/>
              </a:ln>
              <a:solidFill>
                <a:srgbClr val="000000"/>
              </a:solidFill>
              <a:effectLst/>
              <a:uLnTx/>
              <a:uFillTx/>
              <a:ea typeface="+mn-ea"/>
              <a:cs typeface="Arial"/>
            </a:endParaRPr>
          </a:p>
        </p:txBody>
      </p:sp>
    </p:spTree>
    <p:extLst>
      <p:ext uri="{BB962C8B-B14F-4D97-AF65-F5344CB8AC3E}">
        <p14:creationId xmlns:p14="http://schemas.microsoft.com/office/powerpoint/2010/main" val="3238775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ChangeArrowheads="1"/>
          </p:cNvSpPr>
          <p:nvPr>
            <p:ph type="body" idx="1"/>
          </p:nvPr>
        </p:nvSpPr>
        <p:spPr bwMode="auto">
          <a:xfrm>
            <a:off x="179512" y="836712"/>
            <a:ext cx="8229600" cy="3241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pt-BR" altLang="pt-BR" sz="2000" b="0" i="0" dirty="0">
                <a:latin typeface="Calibri" panose="020F0502020204030204" pitchFamily="34" charset="0"/>
              </a:rPr>
              <a:t>Meados dos anos 1960:  Surgem os discos rígidos e torna-se possível acessar os dados de outras formas, além da sequencial. Surgem os Bancos de Dados em Rede e Hierárquico. A organização dos dados passa a ser por lista e arvores.</a:t>
            </a:r>
          </a:p>
        </p:txBody>
      </p:sp>
      <p:sp>
        <p:nvSpPr>
          <p:cNvPr id="108550" name="Rectangle 6"/>
          <p:cNvSpPr>
            <a:spLocks noChangeArrowheads="1"/>
          </p:cNvSpPr>
          <p:nvPr/>
        </p:nvSpPr>
        <p:spPr bwMode="auto">
          <a:xfrm>
            <a:off x="281498" y="1974482"/>
            <a:ext cx="6239016" cy="283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i="1">
                <a:solidFill>
                  <a:schemeClr val="bg2"/>
                </a:solidFill>
                <a:latin typeface="Square721 BT" pitchFamily="34" charset="0"/>
              </a:defRPr>
            </a:lvl1pPr>
            <a:lvl2pPr marL="685800" indent="-22860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543050" indent="-171450">
              <a:defRPr b="1" i="1">
                <a:solidFill>
                  <a:schemeClr val="bg2"/>
                </a:solidFill>
                <a:latin typeface="Square721 BT" pitchFamily="34" charset="0"/>
              </a:defRPr>
            </a:lvl4pPr>
            <a:lvl5pPr marL="2000250" indent="-171450">
              <a:defRPr b="1" i="1">
                <a:solidFill>
                  <a:schemeClr val="bg2"/>
                </a:solidFill>
                <a:latin typeface="Square721 BT" pitchFamily="34" charset="0"/>
              </a:defRPr>
            </a:lvl5pPr>
            <a:lvl6pPr marL="2457450" indent="-171450" eaLnBrk="0" fontAlgn="base" hangingPunct="0">
              <a:spcBef>
                <a:spcPct val="0"/>
              </a:spcBef>
              <a:spcAft>
                <a:spcPct val="0"/>
              </a:spcAft>
              <a:defRPr b="1" i="1">
                <a:solidFill>
                  <a:schemeClr val="bg2"/>
                </a:solidFill>
                <a:latin typeface="Square721 BT" pitchFamily="34" charset="0"/>
              </a:defRPr>
            </a:lvl6pPr>
            <a:lvl7pPr marL="2914650" indent="-171450" eaLnBrk="0" fontAlgn="base" hangingPunct="0">
              <a:spcBef>
                <a:spcPct val="0"/>
              </a:spcBef>
              <a:spcAft>
                <a:spcPct val="0"/>
              </a:spcAft>
              <a:defRPr b="1" i="1">
                <a:solidFill>
                  <a:schemeClr val="bg2"/>
                </a:solidFill>
                <a:latin typeface="Square721 BT" pitchFamily="34" charset="0"/>
              </a:defRPr>
            </a:lvl7pPr>
            <a:lvl8pPr marL="3371850" indent="-171450" eaLnBrk="0" fontAlgn="base" hangingPunct="0">
              <a:spcBef>
                <a:spcPct val="0"/>
              </a:spcBef>
              <a:spcAft>
                <a:spcPct val="0"/>
              </a:spcAft>
              <a:defRPr b="1" i="1">
                <a:solidFill>
                  <a:schemeClr val="bg2"/>
                </a:solidFill>
                <a:latin typeface="Square721 BT" pitchFamily="34" charset="0"/>
              </a:defRPr>
            </a:lvl8pPr>
            <a:lvl9pPr marL="3829050" indent="-171450" eaLnBrk="0" fontAlgn="base" hangingPunct="0">
              <a:spcBef>
                <a:spcPct val="0"/>
              </a:spcBef>
              <a:spcAft>
                <a:spcPct val="0"/>
              </a:spcAft>
              <a:defRPr b="1" i="1">
                <a:solidFill>
                  <a:schemeClr val="bg2"/>
                </a:solidFill>
                <a:latin typeface="Square721 BT" pitchFamily="34" charset="0"/>
              </a:defRPr>
            </a:lvl9pPr>
          </a:lstStyle>
          <a:p>
            <a:pPr marL="0" marR="0" lvl="0" indent="0" algn="l" defTabSz="914400" rtl="0" eaLnBrk="0" fontAlgn="base" latinLnBrk="0" hangingPunct="0">
              <a:lnSpc>
                <a:spcPct val="90000"/>
              </a:lnSpc>
              <a:spcBef>
                <a:spcPct val="30000"/>
              </a:spcBef>
              <a:spcAft>
                <a:spcPct val="0"/>
              </a:spcAft>
              <a:buClr>
                <a:srgbClr val="000000"/>
              </a:buClr>
              <a:buSzTx/>
              <a:buFontTx/>
              <a:buNone/>
              <a:tabLst/>
              <a:defRPr/>
            </a:pP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Passam a ser aplicadas na área de dados conceitos antigos como busca por dicotomia, que são baseadas em pesquisas binárias. São desenvolvidas técnicas de programação voltadas a localizar um registro como o “Acesso Direto”, que utiliza conceitos “</a:t>
            </a:r>
            <a:r>
              <a:rPr kumimoji="0" lang="pt-BR" altLang="pt-BR"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hash</a:t>
            </a: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ou da teoria do Caos, que permite a localização através de um “número” que está “escondido” no campo chave que se deseja “indexar”.</a:t>
            </a:r>
          </a:p>
          <a:p>
            <a:pPr marL="0" marR="0" lvl="0" indent="0" algn="l" defTabSz="914400" rtl="0" eaLnBrk="0" fontAlgn="base" latinLnBrk="0" hangingPunct="0">
              <a:lnSpc>
                <a:spcPct val="90000"/>
              </a:lnSpc>
              <a:spcBef>
                <a:spcPct val="30000"/>
              </a:spcBef>
              <a:spcAft>
                <a:spcPct val="0"/>
              </a:spcAft>
              <a:buClr>
                <a:srgbClr val="000000"/>
              </a:buClr>
              <a:buSzTx/>
              <a:buFontTx/>
              <a:buNone/>
              <a:tabLst/>
              <a:defRPr/>
            </a:pPr>
            <a:r>
              <a:rPr kumimoji="0" lang="pt-BR" altLang="pt-BR"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Charles Bachman foi um dos mais pioneiros da construção dos bancos de dados em Rede, que juntamente com os modelos Hierárquicos reinaram até a consolidação do modelo relacional.</a:t>
            </a:r>
          </a:p>
        </p:txBody>
      </p:sp>
      <p:sp>
        <p:nvSpPr>
          <p:cNvPr id="5" name="CaixaDeTexto 4"/>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Breve Histórico</a:t>
            </a:r>
          </a:p>
        </p:txBody>
      </p:sp>
      <p:sp>
        <p:nvSpPr>
          <p:cNvPr id="7" name="CaixaDeTexto 6"/>
          <p:cNvSpPr txBox="1"/>
          <p:nvPr/>
        </p:nvSpPr>
        <p:spPr>
          <a:xfrm>
            <a:off x="6870551" y="4450895"/>
            <a:ext cx="201622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Charles Bachman</a:t>
            </a:r>
          </a:p>
        </p:txBody>
      </p:sp>
      <p:pic>
        <p:nvPicPr>
          <p:cNvPr id="4098" name="Picture 2" descr="bachman_charles_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0170" y="1920460"/>
            <a:ext cx="1949003" cy="252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96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F1B78BE-10C4-4B33-BFB0-C685DAB24948}"/>
              </a:ext>
            </a:extLst>
          </p:cNvPr>
          <p:cNvSpPr/>
          <p:nvPr/>
        </p:nvSpPr>
        <p:spPr>
          <a:xfrm>
            <a:off x="1527431" y="1645132"/>
            <a:ext cx="5589917" cy="2661626"/>
          </a:xfrm>
          <a:prstGeom prst="rect">
            <a:avLst/>
          </a:prstGeom>
        </p:spPr>
        <p:txBody>
          <a:bodyPr wrap="square">
            <a:spAutoFit/>
          </a:bodyPr>
          <a:lstStyle/>
          <a:p>
            <a:r>
              <a:rPr lang="pt-BR" sz="2800" b="1" dirty="0"/>
              <a:t>Exercício 1</a:t>
            </a:r>
          </a:p>
          <a:p>
            <a:pPr marL="800100" lvl="1" indent="-342900">
              <a:lnSpc>
                <a:spcPct val="200000"/>
              </a:lnSpc>
              <a:buAutoNum type="alphaLcParenR"/>
            </a:pPr>
            <a:r>
              <a:rPr lang="pt-BR" dirty="0"/>
              <a:t>Ler modelo relacional CARLOCA</a:t>
            </a:r>
          </a:p>
          <a:p>
            <a:pPr marL="800100" lvl="1" indent="-342900">
              <a:lnSpc>
                <a:spcPct val="200000"/>
              </a:lnSpc>
              <a:buAutoNum type="alphaLcParenR"/>
            </a:pPr>
            <a:r>
              <a:rPr lang="pt-BR" dirty="0"/>
              <a:t>Formular algumas perguntas para o modelo</a:t>
            </a:r>
          </a:p>
          <a:p>
            <a:pPr marL="800100" lvl="1" indent="-342900">
              <a:lnSpc>
                <a:spcPct val="200000"/>
              </a:lnSpc>
              <a:buAutoNum type="alphaLcParenR"/>
            </a:pPr>
            <a:r>
              <a:rPr lang="pt-BR" dirty="0"/>
              <a:t>Construir as consultas</a:t>
            </a:r>
          </a:p>
          <a:p>
            <a:pPr marL="800100" lvl="1" indent="-342900">
              <a:lnSpc>
                <a:spcPct val="200000"/>
              </a:lnSpc>
              <a:buAutoNum type="alphaLcParenR"/>
            </a:pPr>
            <a:r>
              <a:rPr lang="pt-BR" dirty="0"/>
              <a:t>Executar scripts na Base de Dados</a:t>
            </a:r>
          </a:p>
        </p:txBody>
      </p:sp>
    </p:spTree>
    <p:extLst>
      <p:ext uri="{BB962C8B-B14F-4D97-AF65-F5344CB8AC3E}">
        <p14:creationId xmlns:p14="http://schemas.microsoft.com/office/powerpoint/2010/main" val="3314938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75F5284-7FF3-4893-AD87-3239818A0019}"/>
              </a:ext>
            </a:extLst>
          </p:cNvPr>
          <p:cNvSpPr>
            <a:spLocks noGrp="1" noChangeArrowheads="1"/>
          </p:cNvSpPr>
          <p:nvPr>
            <p:ph type="title" idx="4294967295"/>
          </p:nvPr>
        </p:nvSpPr>
        <p:spPr bwMode="auto">
          <a:xfrm>
            <a:off x="612897" y="258087"/>
            <a:ext cx="8228171" cy="11428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pt-BR" altLang="pt-BR" sz="2799" b="1" dirty="0">
                <a:solidFill>
                  <a:schemeClr val="tx1"/>
                </a:solidFill>
                <a:latin typeface="+mj-lt"/>
                <a:ea typeface="MS PGothic" panose="020B0600070205080204" pitchFamily="34" charset="-128"/>
              </a:rPr>
              <a:t>Projeto </a:t>
            </a:r>
            <a:r>
              <a:rPr lang="pt-BR" altLang="pt-BR" sz="2799" b="1" dirty="0" err="1">
                <a:solidFill>
                  <a:schemeClr val="tx1"/>
                </a:solidFill>
                <a:latin typeface="+mj-lt"/>
                <a:ea typeface="MS PGothic" panose="020B0600070205080204" pitchFamily="34" charset="-128"/>
              </a:rPr>
              <a:t>Carloca</a:t>
            </a:r>
            <a:r>
              <a:rPr lang="pt-BR" altLang="pt-BR" sz="2799" b="1" dirty="0">
                <a:solidFill>
                  <a:schemeClr val="tx1"/>
                </a:solidFill>
                <a:latin typeface="+mj-lt"/>
                <a:ea typeface="MS PGothic" panose="020B0600070205080204" pitchFamily="34" charset="-128"/>
              </a:rPr>
              <a:t> – Professores </a:t>
            </a:r>
            <a:r>
              <a:rPr lang="pt-BR" altLang="pt-BR" sz="2799" b="1" dirty="0" err="1">
                <a:solidFill>
                  <a:schemeClr val="tx1"/>
                </a:solidFill>
                <a:latin typeface="+mj-lt"/>
                <a:ea typeface="MS PGothic" panose="020B0600070205080204" pitchFamily="34" charset="-128"/>
              </a:rPr>
              <a:t>Salvio</a:t>
            </a:r>
            <a:r>
              <a:rPr lang="pt-BR" altLang="pt-BR" sz="2799" b="1" dirty="0">
                <a:solidFill>
                  <a:schemeClr val="tx1"/>
                </a:solidFill>
                <a:latin typeface="+mj-lt"/>
                <a:ea typeface="MS PGothic" panose="020B0600070205080204" pitchFamily="34" charset="-128"/>
              </a:rPr>
              <a:t> e Marcio</a:t>
            </a:r>
          </a:p>
        </p:txBody>
      </p:sp>
      <p:sp>
        <p:nvSpPr>
          <p:cNvPr id="18435" name="Rectangle 3">
            <a:extLst>
              <a:ext uri="{FF2B5EF4-FFF2-40B4-BE49-F238E27FC236}">
                <a16:creationId xmlns:a16="http://schemas.microsoft.com/office/drawing/2014/main" id="{F6E3B516-862A-4DFC-A519-8BB680279DD2}"/>
              </a:ext>
            </a:extLst>
          </p:cNvPr>
          <p:cNvSpPr>
            <a:spLocks noGrp="1" noChangeArrowheads="1"/>
          </p:cNvSpPr>
          <p:nvPr>
            <p:ph type="body" idx="4294967295"/>
          </p:nvPr>
        </p:nvSpPr>
        <p:spPr bwMode="auto">
          <a:xfrm>
            <a:off x="774915" y="1400889"/>
            <a:ext cx="7904136" cy="45251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50000"/>
              </a:lnSpc>
            </a:pPr>
            <a:r>
              <a:rPr lang="en-US" altLang="pt-BR" sz="2000" dirty="0">
                <a:ea typeface="MS PGothic" panose="020B0600070205080204" pitchFamily="34" charset="-128"/>
              </a:rPr>
              <a:t>A </a:t>
            </a:r>
            <a:r>
              <a:rPr lang="en-US" altLang="pt-BR" sz="2000" dirty="0" err="1">
                <a:ea typeface="MS PGothic" panose="020B0600070205080204" pitchFamily="34" charset="-128"/>
              </a:rPr>
              <a:t>aplicação</a:t>
            </a:r>
            <a:r>
              <a:rPr lang="en-US" altLang="pt-BR" sz="2000" dirty="0">
                <a:ea typeface="MS PGothic" panose="020B0600070205080204" pitchFamily="34" charset="-128"/>
              </a:rPr>
              <a:t> </a:t>
            </a:r>
            <a:r>
              <a:rPr lang="en-US" altLang="pt-BR" sz="2000" dirty="0" err="1">
                <a:ea typeface="MS PGothic" panose="020B0600070205080204" pitchFamily="34" charset="-128"/>
              </a:rPr>
              <a:t>Carloca</a:t>
            </a:r>
            <a:r>
              <a:rPr lang="en-US" altLang="pt-BR" sz="2000" dirty="0">
                <a:ea typeface="MS PGothic" panose="020B0600070205080204" pitchFamily="34" charset="-128"/>
              </a:rPr>
              <a:t> </a:t>
            </a:r>
            <a:r>
              <a:rPr lang="en-US" altLang="pt-BR" sz="2000" dirty="0" err="1">
                <a:ea typeface="MS PGothic" panose="020B0600070205080204" pitchFamily="34" charset="-128"/>
              </a:rPr>
              <a:t>têm</a:t>
            </a:r>
            <a:r>
              <a:rPr lang="en-US" altLang="pt-BR" sz="2000" dirty="0">
                <a:ea typeface="MS PGothic" panose="020B0600070205080204" pitchFamily="34" charset="-128"/>
              </a:rPr>
              <a:t> por </a:t>
            </a:r>
            <a:r>
              <a:rPr lang="en-US" altLang="pt-BR" sz="2000" dirty="0" err="1">
                <a:ea typeface="MS PGothic" panose="020B0600070205080204" pitchFamily="34" charset="-128"/>
              </a:rPr>
              <a:t>finalidade</a:t>
            </a:r>
            <a:r>
              <a:rPr lang="en-US" altLang="pt-BR" sz="2000" dirty="0">
                <a:ea typeface="MS PGothic" panose="020B0600070205080204" pitchFamily="34" charset="-128"/>
              </a:rPr>
              <a:t> </a:t>
            </a:r>
            <a:r>
              <a:rPr lang="en-US" altLang="pt-BR" sz="2000" dirty="0" err="1">
                <a:ea typeface="MS PGothic" panose="020B0600070205080204" pitchFamily="34" charset="-128"/>
              </a:rPr>
              <a:t>disponibilizar</a:t>
            </a:r>
            <a:r>
              <a:rPr lang="en-US" altLang="pt-BR" sz="2000" dirty="0">
                <a:ea typeface="MS PGothic" panose="020B0600070205080204" pitchFamily="34" charset="-128"/>
              </a:rPr>
              <a:t> a </a:t>
            </a:r>
            <a:r>
              <a:rPr lang="en-US" altLang="pt-BR" sz="2000" dirty="0" err="1">
                <a:ea typeface="MS PGothic" panose="020B0600070205080204" pitchFamily="34" charset="-128"/>
              </a:rPr>
              <a:t>locação</a:t>
            </a:r>
            <a:r>
              <a:rPr lang="en-US" altLang="pt-BR" sz="2000" dirty="0">
                <a:ea typeface="MS PGothic" panose="020B0600070205080204" pitchFamily="34" charset="-128"/>
              </a:rPr>
              <a:t> de </a:t>
            </a:r>
            <a:r>
              <a:rPr lang="en-US" altLang="pt-BR" sz="2000" dirty="0" err="1">
                <a:ea typeface="MS PGothic" panose="020B0600070205080204" pitchFamily="34" charset="-128"/>
              </a:rPr>
              <a:t>veículos</a:t>
            </a:r>
            <a:r>
              <a:rPr lang="en-US" altLang="pt-BR" sz="2000" dirty="0">
                <a:ea typeface="MS PGothic" panose="020B0600070205080204" pitchFamily="34" charset="-128"/>
              </a:rPr>
              <a:t> via Web a ser </a:t>
            </a:r>
            <a:r>
              <a:rPr lang="en-US" altLang="pt-BR" sz="2000" dirty="0" err="1">
                <a:ea typeface="MS PGothic" panose="020B0600070205080204" pitchFamily="34" charset="-128"/>
              </a:rPr>
              <a:t>feita</a:t>
            </a:r>
            <a:r>
              <a:rPr lang="en-US" altLang="pt-BR" sz="2000" dirty="0">
                <a:ea typeface="MS PGothic" panose="020B0600070205080204" pitchFamily="34" charset="-128"/>
              </a:rPr>
              <a:t> </a:t>
            </a:r>
            <a:r>
              <a:rPr lang="en-US" altLang="pt-BR" sz="2000" dirty="0" err="1">
                <a:ea typeface="MS PGothic" panose="020B0600070205080204" pitchFamily="34" charset="-128"/>
              </a:rPr>
              <a:t>pelos</a:t>
            </a:r>
            <a:r>
              <a:rPr lang="en-US" altLang="pt-BR" sz="2000" dirty="0">
                <a:ea typeface="MS PGothic" panose="020B0600070205080204" pitchFamily="34" charset="-128"/>
              </a:rPr>
              <a:t> </a:t>
            </a:r>
            <a:r>
              <a:rPr lang="en-US" altLang="pt-BR" sz="2000" dirty="0" err="1">
                <a:ea typeface="MS PGothic" panose="020B0600070205080204" pitchFamily="34" charset="-128"/>
              </a:rPr>
              <a:t>clientes</a:t>
            </a:r>
            <a:r>
              <a:rPr lang="en-US" altLang="pt-BR" sz="2000" dirty="0">
                <a:ea typeface="MS PGothic" panose="020B0600070205080204" pitchFamily="34" charset="-128"/>
              </a:rPr>
              <a:t> </a:t>
            </a:r>
            <a:r>
              <a:rPr lang="en-US" altLang="pt-BR" sz="2000" dirty="0" err="1">
                <a:ea typeface="MS PGothic" panose="020B0600070205080204" pitchFamily="34" charset="-128"/>
              </a:rPr>
              <a:t>nos</a:t>
            </a:r>
            <a:r>
              <a:rPr lang="en-US" altLang="pt-BR" sz="2000" dirty="0">
                <a:ea typeface="MS PGothic" panose="020B0600070205080204" pitchFamily="34" charset="-128"/>
              </a:rPr>
              <a:t> </a:t>
            </a:r>
            <a:r>
              <a:rPr lang="en-US" altLang="pt-BR" sz="2000" dirty="0" err="1">
                <a:ea typeface="MS PGothic" panose="020B0600070205080204" pitchFamily="34" charset="-128"/>
              </a:rPr>
              <a:t>diversos</a:t>
            </a:r>
            <a:r>
              <a:rPr lang="en-US" altLang="pt-BR" sz="2000" dirty="0">
                <a:ea typeface="MS PGothic" panose="020B0600070205080204" pitchFamily="34" charset="-128"/>
              </a:rPr>
              <a:t> </a:t>
            </a:r>
            <a:r>
              <a:rPr lang="en-US" altLang="pt-BR" sz="2000" dirty="0" err="1">
                <a:ea typeface="MS PGothic" panose="020B0600070205080204" pitchFamily="34" charset="-128"/>
              </a:rPr>
              <a:t>pontos</a:t>
            </a:r>
            <a:r>
              <a:rPr lang="en-US" altLang="pt-BR" sz="2000" dirty="0">
                <a:ea typeface="MS PGothic" panose="020B0600070205080204" pitchFamily="34" charset="-128"/>
              </a:rPr>
              <a:t> do País.</a:t>
            </a:r>
          </a:p>
          <a:p>
            <a:pPr algn="just">
              <a:lnSpc>
                <a:spcPct val="150000"/>
              </a:lnSpc>
            </a:pPr>
            <a:r>
              <a:rPr lang="en-US" altLang="pt-BR" sz="2000" dirty="0" err="1">
                <a:ea typeface="MS PGothic" panose="020B0600070205080204" pitchFamily="34" charset="-128"/>
              </a:rPr>
              <a:t>Os</a:t>
            </a:r>
            <a:r>
              <a:rPr lang="en-US" altLang="pt-BR" sz="2000" dirty="0">
                <a:ea typeface="MS PGothic" panose="020B0600070205080204" pitchFamily="34" charset="-128"/>
              </a:rPr>
              <a:t> </a:t>
            </a:r>
            <a:r>
              <a:rPr lang="en-US" altLang="pt-BR" sz="2000" dirty="0" err="1">
                <a:ea typeface="MS PGothic" panose="020B0600070205080204" pitchFamily="34" charset="-128"/>
              </a:rPr>
              <a:t>veículos</a:t>
            </a:r>
            <a:r>
              <a:rPr lang="en-US" altLang="pt-BR" sz="2000" dirty="0">
                <a:ea typeface="MS PGothic" panose="020B0600070205080204" pitchFamily="34" charset="-128"/>
              </a:rPr>
              <a:t> </a:t>
            </a:r>
            <a:r>
              <a:rPr lang="en-US" altLang="pt-BR" sz="2000" dirty="0" err="1">
                <a:ea typeface="MS PGothic" panose="020B0600070205080204" pitchFamily="34" charset="-128"/>
              </a:rPr>
              <a:t>pertencem</a:t>
            </a:r>
            <a:r>
              <a:rPr lang="en-US" altLang="pt-BR" sz="2000" dirty="0">
                <a:ea typeface="MS PGothic" panose="020B0600070205080204" pitchFamily="34" charset="-128"/>
              </a:rPr>
              <a:t> a </a:t>
            </a:r>
            <a:r>
              <a:rPr lang="en-US" altLang="pt-BR" sz="2000" dirty="0" err="1">
                <a:ea typeface="MS PGothic" panose="020B0600070205080204" pitchFamily="34" charset="-128"/>
              </a:rPr>
              <a:t>diversos</a:t>
            </a:r>
            <a:r>
              <a:rPr lang="en-US" altLang="pt-BR" sz="2000" dirty="0">
                <a:ea typeface="MS PGothic" panose="020B0600070205080204" pitchFamily="34" charset="-128"/>
              </a:rPr>
              <a:t> </a:t>
            </a:r>
            <a:r>
              <a:rPr lang="en-US" altLang="pt-BR" sz="2000" dirty="0" err="1">
                <a:ea typeface="MS PGothic" panose="020B0600070205080204" pitchFamily="34" charset="-128"/>
              </a:rPr>
              <a:t>proprietários</a:t>
            </a:r>
            <a:r>
              <a:rPr lang="en-US" altLang="pt-BR" sz="2000" dirty="0">
                <a:ea typeface="MS PGothic" panose="020B0600070205080204" pitchFamily="34" charset="-128"/>
              </a:rPr>
              <a:t> que </a:t>
            </a:r>
            <a:r>
              <a:rPr lang="en-US" altLang="pt-BR" sz="2000" dirty="0" err="1">
                <a:ea typeface="MS PGothic" panose="020B0600070205080204" pitchFamily="34" charset="-128"/>
              </a:rPr>
              <a:t>utilizam</a:t>
            </a:r>
            <a:r>
              <a:rPr lang="en-US" altLang="pt-BR" sz="2000" dirty="0">
                <a:ea typeface="MS PGothic" panose="020B0600070205080204" pitchFamily="34" charset="-128"/>
              </a:rPr>
              <a:t> do </a:t>
            </a:r>
            <a:r>
              <a:rPr lang="en-US" altLang="pt-BR" sz="2000" dirty="0" err="1">
                <a:ea typeface="MS PGothic" panose="020B0600070205080204" pitchFamily="34" charset="-128"/>
              </a:rPr>
              <a:t>serviço</a:t>
            </a:r>
            <a:r>
              <a:rPr lang="en-US" altLang="pt-BR" sz="2000" dirty="0">
                <a:ea typeface="MS PGothic" panose="020B0600070205080204" pitchFamily="34" charset="-128"/>
              </a:rPr>
              <a:t> </a:t>
            </a:r>
            <a:r>
              <a:rPr lang="en-US" altLang="pt-BR" sz="2000" dirty="0" err="1">
                <a:ea typeface="MS PGothic" panose="020B0600070205080204" pitchFamily="34" charset="-128"/>
              </a:rPr>
              <a:t>como</a:t>
            </a:r>
            <a:r>
              <a:rPr lang="en-US" altLang="pt-BR" sz="2000" dirty="0">
                <a:ea typeface="MS PGothic" panose="020B0600070205080204" pitchFamily="34" charset="-128"/>
              </a:rPr>
              <a:t> </a:t>
            </a:r>
            <a:r>
              <a:rPr lang="en-US" altLang="pt-BR" sz="2000" dirty="0" err="1">
                <a:ea typeface="MS PGothic" panose="020B0600070205080204" pitchFamily="34" charset="-128"/>
              </a:rPr>
              <a:t>investimento</a:t>
            </a:r>
            <a:r>
              <a:rPr lang="en-US" altLang="pt-BR" sz="2000" dirty="0">
                <a:ea typeface="MS PGothic" panose="020B0600070205080204" pitchFamily="34" charset="-128"/>
              </a:rPr>
              <a:t> </a:t>
            </a:r>
            <a:r>
              <a:rPr lang="en-US" altLang="pt-BR" sz="2000" dirty="0" err="1">
                <a:ea typeface="MS PGothic" panose="020B0600070205080204" pitchFamily="34" charset="-128"/>
              </a:rPr>
              <a:t>pessoal</a:t>
            </a:r>
            <a:r>
              <a:rPr lang="en-US" altLang="pt-BR" sz="2000" dirty="0">
                <a:ea typeface="MS PGothic" panose="020B0600070205080204" pitchFamily="34" charset="-128"/>
              </a:rPr>
              <a:t>.</a:t>
            </a:r>
          </a:p>
          <a:p>
            <a:pPr algn="just">
              <a:lnSpc>
                <a:spcPct val="150000"/>
              </a:lnSpc>
            </a:pPr>
            <a:r>
              <a:rPr lang="en-US" altLang="pt-BR" sz="2000" dirty="0" err="1">
                <a:ea typeface="MS PGothic" panose="020B0600070205080204" pitchFamily="34" charset="-128"/>
              </a:rPr>
              <a:t>Após</a:t>
            </a:r>
            <a:r>
              <a:rPr lang="en-US" altLang="pt-BR" sz="2000" dirty="0">
                <a:ea typeface="MS PGothic" panose="020B0600070205080204" pitchFamily="34" charset="-128"/>
              </a:rPr>
              <a:t> a </a:t>
            </a:r>
            <a:r>
              <a:rPr lang="en-US" altLang="pt-BR" sz="2000" dirty="0" err="1">
                <a:ea typeface="MS PGothic" panose="020B0600070205080204" pitchFamily="34" charset="-128"/>
              </a:rPr>
              <a:t>locação</a:t>
            </a:r>
            <a:r>
              <a:rPr lang="en-US" altLang="pt-BR" sz="2000" dirty="0">
                <a:ea typeface="MS PGothic" panose="020B0600070205080204" pitchFamily="34" charset="-128"/>
              </a:rPr>
              <a:t> </a:t>
            </a:r>
            <a:r>
              <a:rPr lang="en-US" altLang="pt-BR" sz="2000" dirty="0" err="1">
                <a:ea typeface="MS PGothic" panose="020B0600070205080204" pitchFamily="34" charset="-128"/>
              </a:rPr>
              <a:t>confirmada</a:t>
            </a:r>
            <a:r>
              <a:rPr lang="en-US" altLang="pt-BR" sz="2000" dirty="0">
                <a:ea typeface="MS PGothic" panose="020B0600070205080204" pitchFamily="34" charset="-128"/>
              </a:rPr>
              <a:t> </a:t>
            </a:r>
            <a:r>
              <a:rPr lang="en-US" altLang="pt-BR" sz="2000" dirty="0" err="1">
                <a:ea typeface="MS PGothic" panose="020B0600070205080204" pitchFamily="34" charset="-128"/>
              </a:rPr>
              <a:t>feita</a:t>
            </a:r>
            <a:r>
              <a:rPr lang="en-US" altLang="pt-BR" sz="2000" dirty="0">
                <a:ea typeface="MS PGothic" panose="020B0600070205080204" pitchFamily="34" charset="-128"/>
              </a:rPr>
              <a:t> </a:t>
            </a:r>
            <a:r>
              <a:rPr lang="en-US" altLang="pt-BR" sz="2000" dirty="0" err="1">
                <a:ea typeface="MS PGothic" panose="020B0600070205080204" pitchFamily="34" charset="-128"/>
              </a:rPr>
              <a:t>pelo</a:t>
            </a:r>
            <a:r>
              <a:rPr lang="en-US" altLang="pt-BR" sz="2000" dirty="0">
                <a:ea typeface="MS PGothic" panose="020B0600070205080204" pitchFamily="34" charset="-128"/>
              </a:rPr>
              <a:t> </a:t>
            </a:r>
            <a:r>
              <a:rPr lang="en-US" altLang="pt-BR" sz="2000" dirty="0" err="1">
                <a:ea typeface="MS PGothic" panose="020B0600070205080204" pitchFamily="34" charset="-128"/>
              </a:rPr>
              <a:t>Cliente</a:t>
            </a:r>
            <a:r>
              <a:rPr lang="en-US" altLang="pt-BR" sz="2000" dirty="0">
                <a:ea typeface="MS PGothic" panose="020B0600070205080204" pitchFamily="34" charset="-128"/>
              </a:rPr>
              <a:t>, a </a:t>
            </a:r>
            <a:r>
              <a:rPr lang="en-US" altLang="pt-BR" sz="2000" dirty="0" err="1">
                <a:ea typeface="MS PGothic" panose="020B0600070205080204" pitchFamily="34" charset="-128"/>
              </a:rPr>
              <a:t>área</a:t>
            </a:r>
            <a:r>
              <a:rPr lang="en-US" altLang="pt-BR" sz="2000" dirty="0">
                <a:ea typeface="MS PGothic" panose="020B0600070205080204" pitchFamily="34" charset="-128"/>
              </a:rPr>
              <a:t> </a:t>
            </a:r>
            <a:r>
              <a:rPr lang="en-US" altLang="pt-BR" sz="2000" dirty="0" err="1">
                <a:ea typeface="MS PGothic" panose="020B0600070205080204" pitchFamily="34" charset="-128"/>
              </a:rPr>
              <a:t>administrativa</a:t>
            </a:r>
            <a:r>
              <a:rPr lang="en-US" altLang="pt-BR" sz="2000" dirty="0">
                <a:ea typeface="MS PGothic" panose="020B0600070205080204" pitchFamily="34" charset="-128"/>
              </a:rPr>
              <a:t> da </a:t>
            </a:r>
            <a:r>
              <a:rPr lang="en-US" altLang="pt-BR" sz="2000" dirty="0" err="1">
                <a:ea typeface="MS PGothic" panose="020B0600070205080204" pitchFamily="34" charset="-128"/>
              </a:rPr>
              <a:t>empresa</a:t>
            </a:r>
            <a:r>
              <a:rPr lang="en-US" altLang="pt-BR" sz="2000" dirty="0">
                <a:ea typeface="MS PGothic" panose="020B0600070205080204" pitchFamily="34" charset="-128"/>
              </a:rPr>
              <a:t> </a:t>
            </a:r>
            <a:r>
              <a:rPr lang="en-US" altLang="pt-BR" sz="2000" dirty="0" err="1">
                <a:ea typeface="MS PGothic" panose="020B0600070205080204" pitchFamily="34" charset="-128"/>
              </a:rPr>
              <a:t>realiza</a:t>
            </a:r>
            <a:r>
              <a:rPr lang="en-US" altLang="pt-BR" sz="2000" dirty="0">
                <a:ea typeface="MS PGothic" panose="020B0600070205080204" pitchFamily="34" charset="-128"/>
              </a:rPr>
              <a:t> o </a:t>
            </a:r>
            <a:r>
              <a:rPr lang="en-US" altLang="pt-BR" sz="2000" dirty="0" err="1">
                <a:ea typeface="MS PGothic" panose="020B0600070205080204" pitchFamily="34" charset="-128"/>
              </a:rPr>
              <a:t>processo</a:t>
            </a:r>
            <a:r>
              <a:rPr lang="en-US" altLang="pt-BR" sz="2000" dirty="0">
                <a:ea typeface="MS PGothic" panose="020B0600070205080204" pitchFamily="34" charset="-128"/>
              </a:rPr>
              <a:t> de </a:t>
            </a:r>
            <a:r>
              <a:rPr lang="en-US" altLang="pt-BR" sz="2000" dirty="0" err="1">
                <a:ea typeface="MS PGothic" panose="020B0600070205080204" pitchFamily="34" charset="-128"/>
              </a:rPr>
              <a:t>fluxo</a:t>
            </a:r>
            <a:r>
              <a:rPr lang="en-US" altLang="pt-BR" sz="2000" dirty="0">
                <a:ea typeface="MS PGothic" panose="020B0600070205080204" pitchFamily="34" charset="-128"/>
              </a:rPr>
              <a:t> de </a:t>
            </a:r>
            <a:r>
              <a:rPr lang="en-US" altLang="pt-BR" sz="2000" dirty="0" err="1">
                <a:ea typeface="MS PGothic" panose="020B0600070205080204" pitchFamily="34" charset="-128"/>
              </a:rPr>
              <a:t>controle</a:t>
            </a:r>
            <a:r>
              <a:rPr lang="en-US" altLang="pt-BR" sz="2000" dirty="0">
                <a:ea typeface="MS PGothic" panose="020B0600070205080204" pitchFamily="34" charset="-128"/>
              </a:rPr>
              <a:t> do </a:t>
            </a:r>
            <a:r>
              <a:rPr lang="en-US" altLang="pt-BR" sz="2000" dirty="0" err="1">
                <a:ea typeface="MS PGothic" panose="020B0600070205080204" pitchFamily="34" charset="-128"/>
              </a:rPr>
              <a:t>veículo</a:t>
            </a:r>
            <a:r>
              <a:rPr lang="en-US" altLang="pt-BR" sz="2000" dirty="0">
                <a:ea typeface="MS PGothic" panose="020B0600070205080204" pitchFamily="34" charset="-128"/>
              </a:rPr>
              <a:t> e </a:t>
            </a:r>
            <a:r>
              <a:rPr lang="en-US" altLang="pt-BR" sz="2000" dirty="0" err="1">
                <a:ea typeface="MS PGothic" panose="020B0600070205080204" pitchFamily="34" charset="-128"/>
              </a:rPr>
              <a:t>financeiro</a:t>
            </a:r>
            <a:r>
              <a:rPr lang="en-US" altLang="pt-BR" sz="2000" dirty="0">
                <a:ea typeface="MS PGothic" panose="020B0600070205080204" pitchFamily="34" charset="-128"/>
              </a:rPr>
              <a:t> </a:t>
            </a:r>
            <a:r>
              <a:rPr lang="en-US" altLang="pt-BR" sz="2000" dirty="0" err="1">
                <a:ea typeface="MS PGothic" panose="020B0600070205080204" pitchFamily="34" charset="-128"/>
              </a:rPr>
              <a:t>envolvido</a:t>
            </a:r>
            <a:r>
              <a:rPr lang="en-US" altLang="pt-BR" sz="2000" dirty="0">
                <a:ea typeface="MS PGothic" panose="020B0600070205080204" pitchFamily="34" charset="-128"/>
              </a:rPr>
              <a:t> </a:t>
            </a:r>
            <a:r>
              <a:rPr lang="en-US" altLang="pt-BR" sz="2000" dirty="0" err="1">
                <a:ea typeface="MS PGothic" panose="020B0600070205080204" pitchFamily="34" charset="-128"/>
              </a:rPr>
              <a:t>na</a:t>
            </a:r>
            <a:r>
              <a:rPr lang="en-US" altLang="pt-BR" sz="2000" dirty="0">
                <a:ea typeface="MS PGothic" panose="020B0600070205080204" pitchFamily="34" charset="-128"/>
              </a:rPr>
              <a:t> </a:t>
            </a:r>
            <a:r>
              <a:rPr lang="en-US" altLang="pt-BR" sz="2000" dirty="0" err="1">
                <a:ea typeface="MS PGothic" panose="020B0600070205080204" pitchFamily="34" charset="-128"/>
              </a:rPr>
              <a:t>transação</a:t>
            </a:r>
            <a:r>
              <a:rPr lang="en-US" altLang="pt-BR" sz="2000" dirty="0">
                <a:ea typeface="MS PGothic" panose="020B0600070205080204" pitchFamily="34" charset="-128"/>
              </a:rPr>
              <a:t>.</a:t>
            </a:r>
          </a:p>
          <a:p>
            <a:pPr algn="just">
              <a:lnSpc>
                <a:spcPct val="150000"/>
              </a:lnSpc>
            </a:pPr>
            <a:r>
              <a:rPr lang="en-US" altLang="pt-BR" sz="2000" dirty="0">
                <a:ea typeface="MS PGothic" panose="020B0600070205080204" pitchFamily="34" charset="-128"/>
              </a:rPr>
              <a:t>O </a:t>
            </a:r>
            <a:r>
              <a:rPr lang="en-US" altLang="pt-BR" sz="2000" dirty="0" err="1">
                <a:ea typeface="MS PGothic" panose="020B0600070205080204" pitchFamily="34" charset="-128"/>
              </a:rPr>
              <a:t>modelo</a:t>
            </a:r>
            <a:r>
              <a:rPr lang="en-US" altLang="pt-BR" sz="2000" dirty="0">
                <a:ea typeface="MS PGothic" panose="020B0600070205080204" pitchFamily="34" charset="-128"/>
              </a:rPr>
              <a:t> de dados </a:t>
            </a:r>
            <a:r>
              <a:rPr lang="en-US" altLang="pt-BR" sz="2000" dirty="0" err="1">
                <a:ea typeface="MS PGothic" panose="020B0600070205080204" pitchFamily="34" charset="-128"/>
              </a:rPr>
              <a:t>relacional</a:t>
            </a:r>
            <a:r>
              <a:rPr lang="en-US" altLang="pt-BR" sz="2000" dirty="0">
                <a:ea typeface="MS PGothic" panose="020B0600070205080204" pitchFamily="34" charset="-128"/>
              </a:rPr>
              <a:t> </a:t>
            </a:r>
            <a:r>
              <a:rPr lang="en-US" altLang="pt-BR" sz="2000" dirty="0" err="1">
                <a:ea typeface="MS PGothic" panose="020B0600070205080204" pitchFamily="34" charset="-128"/>
              </a:rPr>
              <a:t>desenvolvido</a:t>
            </a:r>
            <a:r>
              <a:rPr lang="en-US" altLang="pt-BR" sz="2000" dirty="0">
                <a:ea typeface="MS PGothic" panose="020B0600070205080204" pitchFamily="34" charset="-128"/>
              </a:rPr>
              <a:t> </a:t>
            </a:r>
            <a:r>
              <a:rPr lang="en-US" altLang="pt-BR" sz="2000" dirty="0" err="1">
                <a:ea typeface="MS PGothic" panose="020B0600070205080204" pitchFamily="34" charset="-128"/>
              </a:rPr>
              <a:t>será</a:t>
            </a:r>
            <a:r>
              <a:rPr lang="en-US" altLang="pt-BR" sz="2000" dirty="0">
                <a:ea typeface="MS PGothic" panose="020B0600070205080204" pitchFamily="34" charset="-128"/>
              </a:rPr>
              <a:t> </a:t>
            </a:r>
            <a:r>
              <a:rPr lang="en-US" altLang="pt-BR" sz="2000" dirty="0" err="1">
                <a:ea typeface="MS PGothic" panose="020B0600070205080204" pitchFamily="34" charset="-128"/>
              </a:rPr>
              <a:t>utilizado</a:t>
            </a:r>
            <a:r>
              <a:rPr lang="en-US" altLang="pt-BR" sz="2000" dirty="0">
                <a:ea typeface="MS PGothic" panose="020B0600070205080204" pitchFamily="34" charset="-128"/>
              </a:rPr>
              <a:t> para </a:t>
            </a:r>
            <a:r>
              <a:rPr lang="en-US" altLang="pt-BR" sz="2000" dirty="0" err="1">
                <a:ea typeface="MS PGothic" panose="020B0600070205080204" pitchFamily="34" charset="-128"/>
              </a:rPr>
              <a:t>atender</a:t>
            </a:r>
            <a:r>
              <a:rPr lang="en-US" altLang="pt-BR" sz="2000" dirty="0">
                <a:ea typeface="MS PGothic" panose="020B0600070205080204" pitchFamily="34" charset="-128"/>
              </a:rPr>
              <a:t> </a:t>
            </a:r>
            <a:r>
              <a:rPr lang="en-US" altLang="pt-BR" sz="2000" dirty="0" err="1">
                <a:ea typeface="MS PGothic" panose="020B0600070205080204" pitchFamily="34" charset="-128"/>
              </a:rPr>
              <a:t>consultas</a:t>
            </a:r>
            <a:r>
              <a:rPr lang="en-US" altLang="pt-BR" sz="2000" dirty="0">
                <a:ea typeface="MS PGothic" panose="020B0600070205080204" pitchFamily="34" charset="-128"/>
              </a:rPr>
              <a:t> </a:t>
            </a:r>
            <a:r>
              <a:rPr lang="en-US" altLang="pt-BR" sz="2000" dirty="0" err="1">
                <a:ea typeface="MS PGothic" panose="020B0600070205080204" pitchFamily="34" charset="-128"/>
              </a:rPr>
              <a:t>necessárias</a:t>
            </a:r>
            <a:r>
              <a:rPr lang="en-US" altLang="pt-BR" sz="2000" dirty="0">
                <a:ea typeface="MS PGothic" panose="020B0600070205080204" pitchFamily="34" charset="-128"/>
              </a:rPr>
              <a:t>.</a:t>
            </a:r>
            <a:endParaRPr lang="pt-BR" altLang="pt-BR" sz="2000" dirty="0">
              <a:ea typeface="MS PGothic" panose="020B0600070205080204" pitchFamily="34" charset="-128"/>
            </a:endParaRPr>
          </a:p>
        </p:txBody>
      </p:sp>
    </p:spTree>
    <p:extLst>
      <p:ext uri="{BB962C8B-B14F-4D97-AF65-F5344CB8AC3E}">
        <p14:creationId xmlns:p14="http://schemas.microsoft.com/office/powerpoint/2010/main" val="489402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E9502E4-3E8C-485F-9834-6D3BF412F654}"/>
              </a:ext>
            </a:extLst>
          </p:cNvPr>
          <p:cNvSpPr>
            <a:spLocks noGrp="1" noChangeArrowheads="1"/>
          </p:cNvSpPr>
          <p:nvPr>
            <p:ph type="title" idx="4294967295"/>
          </p:nvPr>
        </p:nvSpPr>
        <p:spPr bwMode="auto">
          <a:xfrm>
            <a:off x="247972" y="150888"/>
            <a:ext cx="8228171" cy="11428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r>
              <a:rPr lang="pt-BR" altLang="pt-BR" sz="2799" b="1" dirty="0">
                <a:solidFill>
                  <a:schemeClr val="tx1"/>
                </a:solidFill>
                <a:latin typeface="+mj-lt"/>
                <a:ea typeface="MS PGothic" panose="020B0600070205080204" pitchFamily="34" charset="-128"/>
              </a:rPr>
              <a:t>Tabelas CARLOCA (Prefixo LOC)</a:t>
            </a:r>
          </a:p>
        </p:txBody>
      </p:sp>
      <p:sp>
        <p:nvSpPr>
          <p:cNvPr id="19459" name="Rectangle 3">
            <a:extLst>
              <a:ext uri="{FF2B5EF4-FFF2-40B4-BE49-F238E27FC236}">
                <a16:creationId xmlns:a16="http://schemas.microsoft.com/office/drawing/2014/main" id="{E951E932-EE3A-4D5A-816D-57829A1936F5}"/>
              </a:ext>
            </a:extLst>
          </p:cNvPr>
          <p:cNvSpPr>
            <a:spLocks noGrp="1" noChangeArrowheads="1"/>
          </p:cNvSpPr>
          <p:nvPr>
            <p:ph type="body" idx="4294967295"/>
          </p:nvPr>
        </p:nvSpPr>
        <p:spPr bwMode="auto">
          <a:xfrm>
            <a:off x="139486" y="1288400"/>
            <a:ext cx="8756542" cy="525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5738" indent="-185738" algn="l">
              <a:lnSpc>
                <a:spcPct val="150000"/>
              </a:lnSpc>
            </a:pPr>
            <a:r>
              <a:rPr lang="en-US" altLang="pt-BR" sz="2000" b="1" dirty="0" err="1">
                <a:ea typeface="MS PGothic" panose="020B0600070205080204" pitchFamily="34" charset="-128"/>
              </a:rPr>
              <a:t>Proprietário</a:t>
            </a:r>
            <a:r>
              <a:rPr lang="en-US" altLang="pt-BR" sz="2000" b="1" dirty="0">
                <a:ea typeface="MS PGothic" panose="020B0600070205080204" pitchFamily="34" charset="-128"/>
              </a:rPr>
              <a:t>: </a:t>
            </a:r>
            <a:r>
              <a:rPr lang="en-US" altLang="pt-BR" sz="2000" dirty="0">
                <a:ea typeface="MS PGothic" panose="020B0600070205080204" pitchFamily="34" charset="-128"/>
              </a:rPr>
              <a:t>É o </a:t>
            </a:r>
            <a:r>
              <a:rPr lang="en-US" altLang="pt-BR" sz="2000" dirty="0" err="1">
                <a:ea typeface="MS PGothic" panose="020B0600070205080204" pitchFamily="34" charset="-128"/>
              </a:rPr>
              <a:t>investidor</a:t>
            </a:r>
            <a:r>
              <a:rPr lang="en-US" altLang="pt-BR" sz="2000" dirty="0">
                <a:ea typeface="MS PGothic" panose="020B0600070205080204" pitchFamily="34" charset="-128"/>
              </a:rPr>
              <a:t> que </a:t>
            </a:r>
            <a:r>
              <a:rPr lang="en-US" altLang="pt-BR" sz="2000" dirty="0" err="1">
                <a:ea typeface="MS PGothic" panose="020B0600070205080204" pitchFamily="34" charset="-128"/>
              </a:rPr>
              <a:t>disponibilza</a:t>
            </a:r>
            <a:r>
              <a:rPr lang="en-US" altLang="pt-BR" sz="2000" dirty="0">
                <a:ea typeface="MS PGothic" panose="020B0600070205080204" pitchFamily="34" charset="-128"/>
              </a:rPr>
              <a:t> </a:t>
            </a:r>
            <a:r>
              <a:rPr lang="en-US" altLang="pt-BR" sz="2000" dirty="0" err="1">
                <a:ea typeface="MS PGothic" panose="020B0600070205080204" pitchFamily="34" charset="-128"/>
              </a:rPr>
              <a:t>seu</a:t>
            </a:r>
            <a:r>
              <a:rPr lang="en-US" altLang="pt-BR" sz="2000" dirty="0">
                <a:ea typeface="MS PGothic" panose="020B0600070205080204" pitchFamily="34" charset="-128"/>
              </a:rPr>
              <a:t> </a:t>
            </a:r>
            <a:r>
              <a:rPr lang="en-US" altLang="pt-BR" sz="2000" dirty="0" err="1">
                <a:ea typeface="MS PGothic" panose="020B0600070205080204" pitchFamily="34" charset="-128"/>
              </a:rPr>
              <a:t>veículo</a:t>
            </a:r>
            <a:r>
              <a:rPr lang="en-US" altLang="pt-BR" sz="2000" dirty="0">
                <a:ea typeface="MS PGothic" panose="020B0600070205080204" pitchFamily="34" charset="-128"/>
              </a:rPr>
              <a:t> para ser “</a:t>
            </a:r>
            <a:r>
              <a:rPr lang="en-US" altLang="pt-BR" sz="2000" dirty="0" err="1">
                <a:ea typeface="MS PGothic" panose="020B0600070205080204" pitchFamily="34" charset="-128"/>
              </a:rPr>
              <a:t>locado</a:t>
            </a:r>
            <a:r>
              <a:rPr lang="en-US" altLang="pt-BR" sz="2000" dirty="0">
                <a:ea typeface="MS PGothic" panose="020B0600070205080204" pitchFamily="34" charset="-128"/>
              </a:rPr>
              <a:t>”</a:t>
            </a:r>
          </a:p>
          <a:p>
            <a:pPr algn="l">
              <a:lnSpc>
                <a:spcPct val="150000"/>
              </a:lnSpc>
            </a:pPr>
            <a:r>
              <a:rPr lang="en-US" altLang="pt-BR" sz="2000" b="1" dirty="0" err="1">
                <a:ea typeface="MS PGothic" panose="020B0600070205080204" pitchFamily="34" charset="-128"/>
              </a:rPr>
              <a:t>Veículo</a:t>
            </a:r>
            <a:r>
              <a:rPr lang="en-US" altLang="pt-BR" sz="2000" b="1" dirty="0">
                <a:ea typeface="MS PGothic" panose="020B0600070205080204" pitchFamily="34" charset="-128"/>
              </a:rPr>
              <a:t>: </a:t>
            </a:r>
            <a:r>
              <a:rPr lang="en-US" altLang="pt-BR" sz="2000" dirty="0">
                <a:ea typeface="MS PGothic" panose="020B0600070205080204" pitchFamily="34" charset="-128"/>
              </a:rPr>
              <a:t>É o </a:t>
            </a:r>
            <a:r>
              <a:rPr lang="en-US" altLang="pt-BR" sz="2000" dirty="0" err="1">
                <a:ea typeface="MS PGothic" panose="020B0600070205080204" pitchFamily="34" charset="-128"/>
              </a:rPr>
              <a:t>automóvel</a:t>
            </a:r>
            <a:r>
              <a:rPr lang="en-US" altLang="pt-BR" sz="2000" dirty="0">
                <a:ea typeface="MS PGothic" panose="020B0600070205080204" pitchFamily="34" charset="-128"/>
              </a:rPr>
              <a:t> que </a:t>
            </a:r>
            <a:r>
              <a:rPr lang="en-US" altLang="pt-BR" sz="2000" dirty="0" err="1">
                <a:ea typeface="MS PGothic" panose="020B0600070205080204" pitchFamily="34" charset="-128"/>
              </a:rPr>
              <a:t>está</a:t>
            </a:r>
            <a:r>
              <a:rPr lang="en-US" altLang="pt-BR" sz="2000" dirty="0">
                <a:ea typeface="MS PGothic" panose="020B0600070205080204" pitchFamily="34" charset="-128"/>
              </a:rPr>
              <a:t> </a:t>
            </a:r>
            <a:r>
              <a:rPr lang="en-US" altLang="pt-BR" sz="2000" dirty="0" err="1">
                <a:ea typeface="MS PGothic" panose="020B0600070205080204" pitchFamily="34" charset="-128"/>
              </a:rPr>
              <a:t>sendo</a:t>
            </a:r>
            <a:r>
              <a:rPr lang="en-US" altLang="pt-BR" sz="2000" dirty="0">
                <a:ea typeface="MS PGothic" panose="020B0600070205080204" pitchFamily="34" charset="-128"/>
              </a:rPr>
              <a:t> </a:t>
            </a:r>
            <a:r>
              <a:rPr lang="en-US" altLang="pt-BR" sz="2000" dirty="0" err="1">
                <a:ea typeface="MS PGothic" panose="020B0600070205080204" pitchFamily="34" charset="-128"/>
              </a:rPr>
              <a:t>disponibilizado</a:t>
            </a:r>
            <a:r>
              <a:rPr lang="en-US" altLang="pt-BR" sz="2000" dirty="0">
                <a:ea typeface="MS PGothic" panose="020B0600070205080204" pitchFamily="34" charset="-128"/>
              </a:rPr>
              <a:t> para </a:t>
            </a:r>
            <a:r>
              <a:rPr lang="en-US" altLang="pt-BR" sz="2000" dirty="0" err="1">
                <a:ea typeface="MS PGothic" panose="020B0600070205080204" pitchFamily="34" charset="-128"/>
              </a:rPr>
              <a:t>locação</a:t>
            </a:r>
            <a:endParaRPr lang="en-US" altLang="pt-BR" sz="2000" dirty="0">
              <a:ea typeface="MS PGothic" panose="020B0600070205080204" pitchFamily="34" charset="-128"/>
            </a:endParaRPr>
          </a:p>
          <a:p>
            <a:pPr algn="l">
              <a:lnSpc>
                <a:spcPct val="150000"/>
              </a:lnSpc>
            </a:pPr>
            <a:r>
              <a:rPr lang="en-US" altLang="pt-BR" sz="2000" b="1" dirty="0" err="1">
                <a:ea typeface="MS PGothic" panose="020B0600070205080204" pitchFamily="34" charset="-128"/>
              </a:rPr>
              <a:t>Cliente</a:t>
            </a:r>
            <a:r>
              <a:rPr lang="en-US" altLang="pt-BR" sz="2000" b="1" dirty="0">
                <a:ea typeface="MS PGothic" panose="020B0600070205080204" pitchFamily="34" charset="-128"/>
              </a:rPr>
              <a:t>: </a:t>
            </a:r>
            <a:r>
              <a:rPr lang="en-US" altLang="pt-BR" sz="2000" dirty="0">
                <a:ea typeface="MS PGothic" panose="020B0600070205080204" pitchFamily="34" charset="-128"/>
              </a:rPr>
              <a:t>É a </a:t>
            </a:r>
            <a:r>
              <a:rPr lang="en-US" altLang="pt-BR" sz="2000" dirty="0" err="1">
                <a:ea typeface="MS PGothic" panose="020B0600070205080204" pitchFamily="34" charset="-128"/>
              </a:rPr>
              <a:t>pessoa</a:t>
            </a:r>
            <a:r>
              <a:rPr lang="en-US" altLang="pt-BR" sz="2000" dirty="0">
                <a:ea typeface="MS PGothic" panose="020B0600070205080204" pitchFamily="34" charset="-128"/>
              </a:rPr>
              <a:t> </a:t>
            </a:r>
            <a:r>
              <a:rPr lang="en-US" altLang="pt-BR" sz="2000" dirty="0" err="1">
                <a:ea typeface="MS PGothic" panose="020B0600070205080204" pitchFamily="34" charset="-128"/>
              </a:rPr>
              <a:t>física</a:t>
            </a:r>
            <a:r>
              <a:rPr lang="en-US" altLang="pt-BR" sz="2000" dirty="0">
                <a:ea typeface="MS PGothic" panose="020B0600070205080204" pitchFamily="34" charset="-128"/>
              </a:rPr>
              <a:t> </a:t>
            </a:r>
            <a:r>
              <a:rPr lang="en-US" altLang="pt-BR" sz="2000" dirty="0" err="1">
                <a:ea typeface="MS PGothic" panose="020B0600070205080204" pitchFamily="34" charset="-128"/>
              </a:rPr>
              <a:t>ou</a:t>
            </a:r>
            <a:r>
              <a:rPr lang="en-US" altLang="pt-BR" sz="2000" dirty="0">
                <a:ea typeface="MS PGothic" panose="020B0600070205080204" pitchFamily="34" charset="-128"/>
              </a:rPr>
              <a:t> </a:t>
            </a:r>
            <a:r>
              <a:rPr lang="en-US" altLang="pt-BR" sz="2000" dirty="0" err="1">
                <a:ea typeface="MS PGothic" panose="020B0600070205080204" pitchFamily="34" charset="-128"/>
              </a:rPr>
              <a:t>jurídica</a:t>
            </a:r>
            <a:r>
              <a:rPr lang="en-US" altLang="pt-BR" sz="2000" dirty="0">
                <a:ea typeface="MS PGothic" panose="020B0600070205080204" pitchFamily="34" charset="-128"/>
              </a:rPr>
              <a:t> que </a:t>
            </a:r>
            <a:r>
              <a:rPr lang="en-US" altLang="pt-BR" sz="2000" dirty="0" err="1">
                <a:ea typeface="MS PGothic" panose="020B0600070205080204" pitchFamily="34" charset="-128"/>
              </a:rPr>
              <a:t>realizou</a:t>
            </a:r>
            <a:r>
              <a:rPr lang="en-US" altLang="pt-BR" sz="2000" dirty="0">
                <a:ea typeface="MS PGothic" panose="020B0600070205080204" pitchFamily="34" charset="-128"/>
              </a:rPr>
              <a:t>  e </a:t>
            </a:r>
            <a:r>
              <a:rPr lang="en-US" altLang="pt-BR" sz="2000" dirty="0" err="1">
                <a:ea typeface="MS PGothic" panose="020B0600070205080204" pitchFamily="34" charset="-128"/>
              </a:rPr>
              <a:t>terá</a:t>
            </a:r>
            <a:r>
              <a:rPr lang="en-US" altLang="pt-BR" sz="2000" dirty="0">
                <a:ea typeface="MS PGothic" panose="020B0600070205080204" pitchFamily="34" charset="-128"/>
              </a:rPr>
              <a:t> a posse do </a:t>
            </a:r>
            <a:r>
              <a:rPr lang="en-US" altLang="pt-BR" sz="2000" dirty="0" err="1">
                <a:ea typeface="MS PGothic" panose="020B0600070205080204" pitchFamily="34" charset="-128"/>
              </a:rPr>
              <a:t>veículo</a:t>
            </a:r>
            <a:r>
              <a:rPr lang="en-US" altLang="pt-BR" sz="2000" dirty="0">
                <a:ea typeface="MS PGothic" panose="020B0600070205080204" pitchFamily="34" charset="-128"/>
              </a:rPr>
              <a:t> por um </a:t>
            </a:r>
            <a:r>
              <a:rPr lang="en-US" altLang="pt-BR" sz="2000" dirty="0" err="1">
                <a:ea typeface="MS PGothic" panose="020B0600070205080204" pitchFamily="34" charset="-128"/>
              </a:rPr>
              <a:t>período</a:t>
            </a:r>
            <a:r>
              <a:rPr lang="en-US" altLang="pt-BR" sz="2000" dirty="0">
                <a:ea typeface="MS PGothic" panose="020B0600070205080204" pitchFamily="34" charset="-128"/>
              </a:rPr>
              <a:t> </a:t>
            </a:r>
            <a:r>
              <a:rPr lang="en-US" altLang="pt-BR" sz="2000" dirty="0" err="1">
                <a:ea typeface="MS PGothic" panose="020B0600070205080204" pitchFamily="34" charset="-128"/>
              </a:rPr>
              <a:t>determinado</a:t>
            </a:r>
            <a:r>
              <a:rPr lang="en-US" altLang="pt-BR" sz="2000" dirty="0">
                <a:ea typeface="MS PGothic" panose="020B0600070205080204" pitchFamily="34" charset="-128"/>
              </a:rPr>
              <a:t> de tempo</a:t>
            </a:r>
          </a:p>
          <a:p>
            <a:pPr algn="l">
              <a:lnSpc>
                <a:spcPct val="150000"/>
              </a:lnSpc>
            </a:pPr>
            <a:r>
              <a:rPr lang="en-US" altLang="pt-BR" sz="2000" b="1" dirty="0" err="1">
                <a:ea typeface="MS PGothic" panose="020B0600070205080204" pitchFamily="34" charset="-128"/>
              </a:rPr>
              <a:t>Locação</a:t>
            </a:r>
            <a:r>
              <a:rPr lang="en-US" altLang="pt-BR" sz="2000" b="1" dirty="0">
                <a:ea typeface="MS PGothic" panose="020B0600070205080204" pitchFamily="34" charset="-128"/>
              </a:rPr>
              <a:t>: </a:t>
            </a:r>
            <a:r>
              <a:rPr lang="en-US" altLang="pt-BR" sz="2000" dirty="0">
                <a:ea typeface="MS PGothic" panose="020B0600070205080204" pitchFamily="34" charset="-128"/>
              </a:rPr>
              <a:t>É o </a:t>
            </a:r>
            <a:r>
              <a:rPr lang="en-US" altLang="pt-BR" sz="2000" dirty="0" err="1">
                <a:ea typeface="MS PGothic" panose="020B0600070205080204" pitchFamily="34" charset="-128"/>
              </a:rPr>
              <a:t>evento</a:t>
            </a:r>
            <a:r>
              <a:rPr lang="en-US" altLang="pt-BR" sz="2000" dirty="0">
                <a:ea typeface="MS PGothic" panose="020B0600070205080204" pitchFamily="34" charset="-128"/>
              </a:rPr>
              <a:t> </a:t>
            </a:r>
            <a:r>
              <a:rPr lang="en-US" altLang="pt-BR" sz="2000" dirty="0" err="1">
                <a:ea typeface="MS PGothic" panose="020B0600070205080204" pitchFamily="34" charset="-128"/>
              </a:rPr>
              <a:t>períodico</a:t>
            </a:r>
            <a:r>
              <a:rPr lang="en-US" altLang="pt-BR" sz="2000" dirty="0">
                <a:ea typeface="MS PGothic" panose="020B0600070205080204" pitchFamily="34" charset="-128"/>
              </a:rPr>
              <a:t> de </a:t>
            </a:r>
            <a:r>
              <a:rPr lang="en-US" altLang="pt-BR" sz="2000" dirty="0" err="1">
                <a:ea typeface="MS PGothic" panose="020B0600070205080204" pitchFamily="34" charset="-128"/>
              </a:rPr>
              <a:t>alocar</a:t>
            </a:r>
            <a:r>
              <a:rPr lang="en-US" altLang="pt-BR" sz="2000" dirty="0">
                <a:ea typeface="MS PGothic" panose="020B0600070205080204" pitchFamily="34" charset="-128"/>
              </a:rPr>
              <a:t> um </a:t>
            </a:r>
            <a:r>
              <a:rPr lang="en-US" altLang="pt-BR" sz="2000" dirty="0" err="1">
                <a:ea typeface="MS PGothic" panose="020B0600070205080204" pitchFamily="34" charset="-128"/>
              </a:rPr>
              <a:t>veículo</a:t>
            </a:r>
            <a:r>
              <a:rPr lang="en-US" altLang="pt-BR" sz="2000" dirty="0">
                <a:ea typeface="MS PGothic" panose="020B0600070205080204" pitchFamily="34" charset="-128"/>
              </a:rPr>
              <a:t> a um </a:t>
            </a:r>
            <a:r>
              <a:rPr lang="en-US" altLang="pt-BR" sz="2000" dirty="0" err="1">
                <a:ea typeface="MS PGothic" panose="020B0600070205080204" pitchFamily="34" charset="-128"/>
              </a:rPr>
              <a:t>cliente</a:t>
            </a:r>
            <a:r>
              <a:rPr lang="en-US" altLang="pt-BR" sz="2000" dirty="0">
                <a:ea typeface="MS PGothic" panose="020B0600070205080204" pitchFamily="34" charset="-128"/>
              </a:rPr>
              <a:t>.</a:t>
            </a:r>
          </a:p>
          <a:p>
            <a:pPr algn="l">
              <a:lnSpc>
                <a:spcPct val="150000"/>
              </a:lnSpc>
            </a:pPr>
            <a:r>
              <a:rPr lang="en-US" altLang="pt-BR" sz="2000" b="1" dirty="0">
                <a:ea typeface="MS PGothic" panose="020B0600070205080204" pitchFamily="34" charset="-128"/>
              </a:rPr>
              <a:t>Item de </a:t>
            </a:r>
            <a:r>
              <a:rPr lang="en-US" altLang="pt-BR" sz="2000" b="1" dirty="0" err="1">
                <a:ea typeface="MS PGothic" panose="020B0600070205080204" pitchFamily="34" charset="-128"/>
              </a:rPr>
              <a:t>Locação</a:t>
            </a:r>
            <a:r>
              <a:rPr lang="en-US" altLang="pt-BR" sz="2000" b="1" dirty="0">
                <a:ea typeface="MS PGothic" panose="020B0600070205080204" pitchFamily="34" charset="-128"/>
              </a:rPr>
              <a:t>: </a:t>
            </a:r>
            <a:r>
              <a:rPr lang="en-US" altLang="pt-BR" sz="2000" dirty="0">
                <a:ea typeface="MS PGothic" panose="020B0600070205080204" pitchFamily="34" charset="-128"/>
              </a:rPr>
              <a:t>Uma </a:t>
            </a:r>
            <a:r>
              <a:rPr lang="en-US" altLang="pt-BR" sz="2000" dirty="0" err="1">
                <a:ea typeface="MS PGothic" panose="020B0600070205080204" pitchFamily="34" charset="-128"/>
              </a:rPr>
              <a:t>locação</a:t>
            </a:r>
            <a:r>
              <a:rPr lang="en-US" altLang="pt-BR" sz="2000" dirty="0">
                <a:ea typeface="MS PGothic" panose="020B0600070205080204" pitchFamily="34" charset="-128"/>
              </a:rPr>
              <a:t> </a:t>
            </a:r>
            <a:r>
              <a:rPr lang="en-US" altLang="pt-BR" sz="2000" dirty="0" err="1">
                <a:ea typeface="MS PGothic" panose="020B0600070205080204" pitchFamily="34" charset="-128"/>
              </a:rPr>
              <a:t>pode</a:t>
            </a:r>
            <a:r>
              <a:rPr lang="en-US" altLang="pt-BR" sz="2000" dirty="0">
                <a:ea typeface="MS PGothic" panose="020B0600070205080204" pitchFamily="34" charset="-128"/>
              </a:rPr>
              <a:t> </a:t>
            </a:r>
            <a:r>
              <a:rPr lang="en-US" altLang="pt-BR" sz="2000" dirty="0" err="1">
                <a:ea typeface="MS PGothic" panose="020B0600070205080204" pitchFamily="34" charset="-128"/>
              </a:rPr>
              <a:t>conter</a:t>
            </a:r>
            <a:r>
              <a:rPr lang="en-US" altLang="pt-BR" sz="2000" dirty="0">
                <a:ea typeface="MS PGothic" panose="020B0600070205080204" pitchFamily="34" charset="-128"/>
              </a:rPr>
              <a:t> </a:t>
            </a:r>
            <a:r>
              <a:rPr lang="en-US" altLang="pt-BR" sz="2000" dirty="0" err="1">
                <a:ea typeface="MS PGothic" panose="020B0600070205080204" pitchFamily="34" charset="-128"/>
              </a:rPr>
              <a:t>vários</a:t>
            </a:r>
            <a:r>
              <a:rPr lang="en-US" altLang="pt-BR" sz="2000" dirty="0">
                <a:ea typeface="MS PGothic" panose="020B0600070205080204" pitchFamily="34" charset="-128"/>
              </a:rPr>
              <a:t> </a:t>
            </a:r>
            <a:r>
              <a:rPr lang="en-US" altLang="pt-BR" sz="2000" dirty="0" err="1">
                <a:ea typeface="MS PGothic" panose="020B0600070205080204" pitchFamily="34" charset="-128"/>
              </a:rPr>
              <a:t>veículos</a:t>
            </a:r>
            <a:r>
              <a:rPr lang="en-US" altLang="pt-BR" sz="2000" dirty="0">
                <a:ea typeface="MS PGothic" panose="020B0600070205080204" pitchFamily="34" charset="-128"/>
              </a:rPr>
              <a:t>, de </a:t>
            </a:r>
            <a:r>
              <a:rPr lang="en-US" altLang="pt-BR" sz="2000" dirty="0" err="1">
                <a:ea typeface="MS PGothic" panose="020B0600070205080204" pitchFamily="34" charset="-128"/>
              </a:rPr>
              <a:t>acordo</a:t>
            </a:r>
            <a:r>
              <a:rPr lang="en-US" altLang="pt-BR" sz="2000" dirty="0">
                <a:ea typeface="MS PGothic" panose="020B0600070205080204" pitchFamily="34" charset="-128"/>
              </a:rPr>
              <a:t> com a </a:t>
            </a:r>
            <a:r>
              <a:rPr lang="en-US" altLang="pt-BR" sz="2000" dirty="0" err="1">
                <a:ea typeface="MS PGothic" panose="020B0600070205080204" pitchFamily="34" charset="-128"/>
              </a:rPr>
              <a:t>necessidade</a:t>
            </a:r>
            <a:r>
              <a:rPr lang="en-US" altLang="pt-BR" sz="2000" dirty="0">
                <a:ea typeface="MS PGothic" panose="020B0600070205080204" pitchFamily="34" charset="-128"/>
              </a:rPr>
              <a:t> do </a:t>
            </a:r>
            <a:r>
              <a:rPr lang="en-US" altLang="pt-BR" sz="2000" dirty="0" err="1">
                <a:ea typeface="MS PGothic" panose="020B0600070205080204" pitchFamily="34" charset="-128"/>
              </a:rPr>
              <a:t>cliente</a:t>
            </a:r>
            <a:endParaRPr lang="en-US" altLang="pt-BR" sz="2000" dirty="0">
              <a:ea typeface="MS PGothic" panose="020B0600070205080204" pitchFamily="34" charset="-128"/>
            </a:endParaRPr>
          </a:p>
          <a:p>
            <a:pPr algn="l">
              <a:lnSpc>
                <a:spcPct val="150000"/>
              </a:lnSpc>
            </a:pPr>
            <a:r>
              <a:rPr lang="en-US" altLang="pt-BR" sz="2000" b="1" dirty="0" err="1">
                <a:ea typeface="MS PGothic" panose="020B0600070205080204" pitchFamily="34" charset="-128"/>
              </a:rPr>
              <a:t>Funcionário</a:t>
            </a:r>
            <a:r>
              <a:rPr lang="en-US" altLang="pt-BR" sz="2000" b="1" dirty="0">
                <a:ea typeface="MS PGothic" panose="020B0600070205080204" pitchFamily="34" charset="-128"/>
              </a:rPr>
              <a:t>: </a:t>
            </a:r>
            <a:r>
              <a:rPr lang="en-US" altLang="pt-BR" sz="2000" dirty="0">
                <a:ea typeface="MS PGothic" panose="020B0600070205080204" pitchFamily="34" charset="-128"/>
              </a:rPr>
              <a:t>O </a:t>
            </a:r>
            <a:r>
              <a:rPr lang="en-US" altLang="pt-BR" sz="2000" dirty="0" err="1">
                <a:ea typeface="MS PGothic" panose="020B0600070205080204" pitchFamily="34" charset="-128"/>
              </a:rPr>
              <a:t>funcionário</a:t>
            </a:r>
            <a:r>
              <a:rPr lang="en-US" altLang="pt-BR" sz="2000" dirty="0">
                <a:ea typeface="MS PGothic" panose="020B0600070205080204" pitchFamily="34" charset="-128"/>
              </a:rPr>
              <a:t> que </a:t>
            </a:r>
            <a:r>
              <a:rPr lang="en-US" altLang="pt-BR" sz="2000" dirty="0" err="1">
                <a:ea typeface="MS PGothic" panose="020B0600070205080204" pitchFamily="34" charset="-128"/>
              </a:rPr>
              <a:t>atendeu</a:t>
            </a:r>
            <a:r>
              <a:rPr lang="en-US" altLang="pt-BR" sz="2000" dirty="0">
                <a:ea typeface="MS PGothic" panose="020B0600070205080204" pitchFamily="34" charset="-128"/>
              </a:rPr>
              <a:t> o </a:t>
            </a:r>
            <a:r>
              <a:rPr lang="en-US" altLang="pt-BR" sz="2000" dirty="0" err="1">
                <a:ea typeface="MS PGothic" panose="020B0600070205080204" pitchFamily="34" charset="-128"/>
              </a:rPr>
              <a:t>cliente</a:t>
            </a:r>
            <a:r>
              <a:rPr lang="en-US" altLang="pt-BR" sz="2000" dirty="0">
                <a:ea typeface="MS PGothic" panose="020B0600070205080204" pitchFamily="34" charset="-128"/>
              </a:rPr>
              <a:t> e </a:t>
            </a:r>
            <a:r>
              <a:rPr lang="en-US" altLang="pt-BR" sz="2000" dirty="0" err="1">
                <a:ea typeface="MS PGothic" panose="020B0600070205080204" pitchFamily="34" charset="-128"/>
              </a:rPr>
              <a:t>concretizou</a:t>
            </a:r>
            <a:r>
              <a:rPr lang="en-US" altLang="pt-BR" sz="2000" dirty="0">
                <a:ea typeface="MS PGothic" panose="020B0600070205080204" pitchFamily="34" charset="-128"/>
              </a:rPr>
              <a:t> a </a:t>
            </a:r>
            <a:r>
              <a:rPr lang="en-US" altLang="pt-BR" sz="2000" dirty="0" err="1">
                <a:ea typeface="MS PGothic" panose="020B0600070205080204" pitchFamily="34" charset="-128"/>
              </a:rPr>
              <a:t>locação</a:t>
            </a:r>
            <a:endParaRPr lang="en-US" altLang="pt-BR" sz="2000" dirty="0">
              <a:ea typeface="MS PGothic" panose="020B0600070205080204" pitchFamily="34" charset="-128"/>
            </a:endParaRPr>
          </a:p>
          <a:p>
            <a:pPr algn="l">
              <a:lnSpc>
                <a:spcPct val="150000"/>
              </a:lnSpc>
            </a:pPr>
            <a:r>
              <a:rPr lang="en-US" altLang="pt-BR" sz="2000" b="1" dirty="0">
                <a:ea typeface="MS PGothic" panose="020B0600070205080204" pitchFamily="34" charset="-128"/>
              </a:rPr>
              <a:t>Grupo </a:t>
            </a:r>
            <a:r>
              <a:rPr lang="en-US" altLang="pt-BR" sz="2000" b="1" dirty="0" err="1">
                <a:ea typeface="MS PGothic" panose="020B0600070205080204" pitchFamily="34" charset="-128"/>
              </a:rPr>
              <a:t>Veículo</a:t>
            </a:r>
            <a:r>
              <a:rPr lang="en-US" altLang="pt-BR" sz="2000" b="1" dirty="0">
                <a:ea typeface="MS PGothic" panose="020B0600070205080204" pitchFamily="34" charset="-128"/>
              </a:rPr>
              <a:t>: </a:t>
            </a:r>
            <a:r>
              <a:rPr lang="en-US" altLang="pt-BR" sz="2000" dirty="0" err="1">
                <a:ea typeface="MS PGothic" panose="020B0600070205080204" pitchFamily="34" charset="-128"/>
              </a:rPr>
              <a:t>Identifica</a:t>
            </a:r>
            <a:r>
              <a:rPr lang="en-US" altLang="pt-BR" sz="2000" dirty="0">
                <a:ea typeface="MS PGothic" panose="020B0600070205080204" pitchFamily="34" charset="-128"/>
              </a:rPr>
              <a:t> e </a:t>
            </a:r>
            <a:r>
              <a:rPr lang="en-US" altLang="pt-BR" sz="2000" dirty="0" err="1">
                <a:ea typeface="MS PGothic" panose="020B0600070205080204" pitchFamily="34" charset="-128"/>
              </a:rPr>
              <a:t>agrupa</a:t>
            </a:r>
            <a:r>
              <a:rPr lang="en-US" altLang="pt-BR" sz="2000" dirty="0">
                <a:ea typeface="MS PGothic" panose="020B0600070205080204" pitchFamily="34" charset="-128"/>
              </a:rPr>
              <a:t> o </a:t>
            </a:r>
            <a:r>
              <a:rPr lang="en-US" altLang="pt-BR" sz="2000" dirty="0" err="1">
                <a:ea typeface="MS PGothic" panose="020B0600070205080204" pitchFamily="34" charset="-128"/>
              </a:rPr>
              <a:t>veículo</a:t>
            </a:r>
            <a:r>
              <a:rPr lang="en-US" altLang="pt-BR" sz="2000" dirty="0">
                <a:ea typeface="MS PGothic" panose="020B0600070205080204" pitchFamily="34" charset="-128"/>
              </a:rPr>
              <a:t> dentro de </a:t>
            </a:r>
            <a:r>
              <a:rPr lang="en-US" altLang="pt-BR" sz="2000" dirty="0" err="1">
                <a:ea typeface="MS PGothic" panose="020B0600070205080204" pitchFamily="34" charset="-128"/>
              </a:rPr>
              <a:t>grupos</a:t>
            </a:r>
            <a:r>
              <a:rPr lang="en-US" altLang="pt-BR" sz="2000" dirty="0">
                <a:ea typeface="MS PGothic" panose="020B0600070205080204" pitchFamily="34" charset="-128"/>
              </a:rPr>
              <a:t>.</a:t>
            </a:r>
          </a:p>
        </p:txBody>
      </p:sp>
    </p:spTree>
    <p:extLst>
      <p:ext uri="{BB962C8B-B14F-4D97-AF65-F5344CB8AC3E}">
        <p14:creationId xmlns:p14="http://schemas.microsoft.com/office/powerpoint/2010/main" val="1470856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Imagem 4">
            <a:extLst>
              <a:ext uri="{FF2B5EF4-FFF2-40B4-BE49-F238E27FC236}">
                <a16:creationId xmlns:a16="http://schemas.microsoft.com/office/drawing/2014/main" id="{CD41A84D-2725-4C61-9E7D-1A5F58418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72" y="1686129"/>
            <a:ext cx="9250344" cy="447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943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Imagem 2">
            <a:extLst>
              <a:ext uri="{FF2B5EF4-FFF2-40B4-BE49-F238E27FC236}">
                <a16:creationId xmlns:a16="http://schemas.microsoft.com/office/drawing/2014/main" id="{4D6FCB21-4E6F-4763-B852-1A4301B60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68" y="1484651"/>
            <a:ext cx="8374196" cy="520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133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Imagem 2">
            <a:extLst>
              <a:ext uri="{FF2B5EF4-FFF2-40B4-BE49-F238E27FC236}">
                <a16:creationId xmlns:a16="http://schemas.microsoft.com/office/drawing/2014/main" id="{B1D318E4-3566-4F15-8378-6811A00EA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465"/>
            <a:ext cx="8936074" cy="316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208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4EBB70F-9282-45C3-9368-173D4E1EBDEB}"/>
              </a:ext>
            </a:extLst>
          </p:cNvPr>
          <p:cNvSpPr>
            <a:spLocks noGrp="1" noChangeArrowheads="1"/>
          </p:cNvSpPr>
          <p:nvPr>
            <p:ph type="title" idx="4294967295"/>
          </p:nvPr>
        </p:nvSpPr>
        <p:spPr bwMode="auto">
          <a:xfrm>
            <a:off x="652187" y="187578"/>
            <a:ext cx="7305943" cy="11428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pt-BR" altLang="pt-BR" sz="2799" b="1" dirty="0">
                <a:solidFill>
                  <a:schemeClr val="tx1"/>
                </a:solidFill>
                <a:latin typeface="+mn-lt"/>
                <a:ea typeface="MS PGothic" panose="020B0600070205080204" pitchFamily="34" charset="-128"/>
              </a:rPr>
              <a:t>Conexão Base de Dados</a:t>
            </a:r>
          </a:p>
        </p:txBody>
      </p:sp>
      <p:sp>
        <p:nvSpPr>
          <p:cNvPr id="24579" name="Rectangle 3">
            <a:extLst>
              <a:ext uri="{FF2B5EF4-FFF2-40B4-BE49-F238E27FC236}">
                <a16:creationId xmlns:a16="http://schemas.microsoft.com/office/drawing/2014/main" id="{18B735E0-20D4-412D-BB66-00EC2B0B2618}"/>
              </a:ext>
            </a:extLst>
          </p:cNvPr>
          <p:cNvSpPr>
            <a:spLocks noGrp="1" noChangeArrowheads="1"/>
          </p:cNvSpPr>
          <p:nvPr>
            <p:ph type="body" idx="4294967295"/>
          </p:nvPr>
        </p:nvSpPr>
        <p:spPr bwMode="auto">
          <a:xfrm>
            <a:off x="784089" y="1394451"/>
            <a:ext cx="8359911" cy="525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algn="l">
              <a:buAutoNum type="arabicParenR"/>
            </a:pPr>
            <a:r>
              <a:rPr lang="en-US" altLang="pt-BR" dirty="0" err="1">
                <a:ea typeface="MS PGothic" panose="020B0600070205080204" pitchFamily="34" charset="-128"/>
                <a:cs typeface="Arial" panose="020B0604020202020204" pitchFamily="34" charset="0"/>
              </a:rPr>
              <a:t>Acessar</a:t>
            </a:r>
            <a:r>
              <a:rPr lang="en-US" altLang="pt-BR" dirty="0">
                <a:ea typeface="MS PGothic" panose="020B0600070205080204" pitchFamily="34" charset="-128"/>
                <a:cs typeface="Arial" panose="020B0604020202020204" pitchFamily="34" charset="0"/>
              </a:rPr>
              <a:t> Oracle </a:t>
            </a:r>
            <a:r>
              <a:rPr lang="en-US" altLang="pt-BR" dirty="0" err="1">
                <a:ea typeface="MS PGothic" panose="020B0600070205080204" pitchFamily="34" charset="-128"/>
                <a:cs typeface="Arial" panose="020B0604020202020204" pitchFamily="34" charset="0"/>
              </a:rPr>
              <a:t>sqldeveloper</a:t>
            </a:r>
            <a:endParaRPr lang="en-US" altLang="pt-BR" dirty="0">
              <a:ea typeface="MS PGothic" panose="020B0600070205080204" pitchFamily="34" charset="-128"/>
              <a:cs typeface="Arial" panose="020B0604020202020204" pitchFamily="34" charset="0"/>
            </a:endParaRPr>
          </a:p>
          <a:p>
            <a:pPr marL="514350" indent="-514350" algn="l">
              <a:buAutoNum type="arabicParenR"/>
            </a:pPr>
            <a:endParaRPr lang="en-US" altLang="pt-BR" dirty="0">
              <a:ea typeface="MS PGothic" panose="020B0600070205080204" pitchFamily="34" charset="-128"/>
              <a:cs typeface="Arial" panose="020B0604020202020204" pitchFamily="34" charset="0"/>
            </a:endParaRPr>
          </a:p>
          <a:p>
            <a:pPr marL="514350" indent="-514350" algn="l">
              <a:buAutoNum type="arabicParenR"/>
            </a:pPr>
            <a:r>
              <a:rPr lang="en-US" altLang="pt-BR" dirty="0" err="1">
                <a:ea typeface="MS PGothic" panose="020B0600070205080204" pitchFamily="34" charset="-128"/>
                <a:cs typeface="Arial" panose="020B0604020202020204" pitchFamily="34" charset="0"/>
              </a:rPr>
              <a:t>Conectar</a:t>
            </a:r>
            <a:r>
              <a:rPr lang="en-US" altLang="pt-BR" dirty="0">
                <a:ea typeface="MS PGothic" panose="020B0600070205080204" pitchFamily="34" charset="-128"/>
                <a:cs typeface="Arial" panose="020B0604020202020204" pitchFamily="34" charset="0"/>
              </a:rPr>
              <a:t> a base de dados</a:t>
            </a:r>
          </a:p>
          <a:p>
            <a:pPr marL="457200" lvl="1" indent="0">
              <a:buNone/>
            </a:pPr>
            <a:r>
              <a:rPr lang="pt-BR" dirty="0"/>
              <a:t> </a:t>
            </a:r>
            <a:r>
              <a:rPr lang="pt-BR" b="1" dirty="0"/>
              <a:t>Usuário:</a:t>
            </a:r>
            <a:r>
              <a:rPr lang="pt-BR" dirty="0"/>
              <a:t> </a:t>
            </a:r>
            <a:r>
              <a:rPr lang="pt-BR" dirty="0" err="1"/>
              <a:t>rmXXXXX</a:t>
            </a:r>
            <a:r>
              <a:rPr lang="pt-BR" dirty="0"/>
              <a:t> (Substituir XXXXX pelos números do </a:t>
            </a:r>
            <a:r>
              <a:rPr lang="pt-BR" dirty="0" err="1"/>
              <a:t>rm</a:t>
            </a:r>
            <a:r>
              <a:rPr lang="pt-BR" dirty="0"/>
              <a:t>)</a:t>
            </a:r>
          </a:p>
          <a:p>
            <a:pPr marL="457200" lvl="1" indent="0">
              <a:lnSpc>
                <a:spcPct val="150000"/>
              </a:lnSpc>
              <a:buNone/>
            </a:pPr>
            <a:r>
              <a:rPr lang="pt-BR" b="1" dirty="0"/>
              <a:t>Senha: </a:t>
            </a:r>
            <a:r>
              <a:rPr lang="pt-BR" dirty="0" err="1"/>
              <a:t>ddmmaa</a:t>
            </a:r>
            <a:r>
              <a:rPr lang="pt-BR" dirty="0"/>
              <a:t> (substituir </a:t>
            </a:r>
            <a:r>
              <a:rPr lang="pt-BR" dirty="0" err="1"/>
              <a:t>ddmmaa</a:t>
            </a:r>
            <a:r>
              <a:rPr lang="pt-BR" dirty="0"/>
              <a:t> pela data de nascimento com 6 dígitos)</a:t>
            </a:r>
          </a:p>
          <a:p>
            <a:pPr marL="457200" lvl="1" indent="0">
              <a:lnSpc>
                <a:spcPct val="150000"/>
              </a:lnSpc>
              <a:buNone/>
            </a:pPr>
            <a:r>
              <a:rPr lang="pt-BR" b="1" dirty="0"/>
              <a:t>Host:</a:t>
            </a:r>
            <a:r>
              <a:rPr lang="pt-BR" dirty="0"/>
              <a:t> oracle.fiap.com.br</a:t>
            </a:r>
          </a:p>
          <a:p>
            <a:pPr marL="457200" lvl="1" indent="0">
              <a:lnSpc>
                <a:spcPct val="150000"/>
              </a:lnSpc>
              <a:buNone/>
            </a:pPr>
            <a:r>
              <a:rPr lang="pt-BR" b="1" dirty="0"/>
              <a:t>Porta: </a:t>
            </a:r>
            <a:r>
              <a:rPr lang="pt-BR" dirty="0"/>
              <a:t>1521</a:t>
            </a:r>
          </a:p>
          <a:p>
            <a:pPr marL="457200" lvl="1" indent="0">
              <a:lnSpc>
                <a:spcPct val="150000"/>
              </a:lnSpc>
              <a:buNone/>
            </a:pPr>
            <a:r>
              <a:rPr lang="pt-BR" b="1" dirty="0"/>
              <a:t>SID: </a:t>
            </a:r>
            <a:r>
              <a:rPr lang="pt-BR" dirty="0"/>
              <a:t>ORCL</a:t>
            </a:r>
          </a:p>
        </p:txBody>
      </p:sp>
    </p:spTree>
    <p:extLst>
      <p:ext uri="{BB962C8B-B14F-4D97-AF65-F5344CB8AC3E}">
        <p14:creationId xmlns:p14="http://schemas.microsoft.com/office/powerpoint/2010/main" val="2821947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4EBB70F-9282-45C3-9368-173D4E1EBDEB}"/>
              </a:ext>
            </a:extLst>
          </p:cNvPr>
          <p:cNvSpPr>
            <a:spLocks noGrp="1" noChangeArrowheads="1"/>
          </p:cNvSpPr>
          <p:nvPr>
            <p:ph type="title" idx="4294967295"/>
          </p:nvPr>
        </p:nvSpPr>
        <p:spPr bwMode="auto">
          <a:xfrm>
            <a:off x="150742" y="62230"/>
            <a:ext cx="7305943" cy="11428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pt-BR" altLang="pt-BR" sz="2799" b="1" dirty="0">
                <a:solidFill>
                  <a:schemeClr val="tx1"/>
                </a:solidFill>
                <a:latin typeface="+mn-lt"/>
                <a:ea typeface="MS PGothic" panose="020B0600070205080204" pitchFamily="34" charset="-128"/>
              </a:rPr>
              <a:t>Conexão Base de Dados</a:t>
            </a:r>
          </a:p>
        </p:txBody>
      </p:sp>
      <p:pic>
        <p:nvPicPr>
          <p:cNvPr id="2" name="Imagem 1">
            <a:extLst>
              <a:ext uri="{FF2B5EF4-FFF2-40B4-BE49-F238E27FC236}">
                <a16:creationId xmlns:a16="http://schemas.microsoft.com/office/drawing/2014/main" id="{B2D849FA-2EAD-4A02-80F1-F9CA8628FD78}"/>
              </a:ext>
            </a:extLst>
          </p:cNvPr>
          <p:cNvPicPr>
            <a:picLocks noChangeAspect="1"/>
          </p:cNvPicPr>
          <p:nvPr/>
        </p:nvPicPr>
        <p:blipFill>
          <a:blip r:embed="rId2"/>
          <a:stretch>
            <a:fillRect/>
          </a:stretch>
        </p:blipFill>
        <p:spPr>
          <a:xfrm>
            <a:off x="0" y="1095010"/>
            <a:ext cx="9144000" cy="4667979"/>
          </a:xfrm>
          <a:prstGeom prst="rect">
            <a:avLst/>
          </a:prstGeom>
        </p:spPr>
      </p:pic>
    </p:spTree>
    <p:extLst>
      <p:ext uri="{BB962C8B-B14F-4D97-AF65-F5344CB8AC3E}">
        <p14:creationId xmlns:p14="http://schemas.microsoft.com/office/powerpoint/2010/main" val="4057596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4EBB70F-9282-45C3-9368-173D4E1EBDEB}"/>
              </a:ext>
            </a:extLst>
          </p:cNvPr>
          <p:cNvSpPr>
            <a:spLocks noGrp="1" noChangeArrowheads="1"/>
          </p:cNvSpPr>
          <p:nvPr>
            <p:ph type="title" idx="4294967295"/>
          </p:nvPr>
        </p:nvSpPr>
        <p:spPr bwMode="auto">
          <a:xfrm>
            <a:off x="357220" y="0"/>
            <a:ext cx="7305943" cy="11428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pt-BR" altLang="pt-BR" sz="2799" b="1" dirty="0">
                <a:solidFill>
                  <a:schemeClr val="tx1"/>
                </a:solidFill>
                <a:latin typeface="+mn-lt"/>
                <a:ea typeface="MS PGothic" panose="020B0600070205080204" pitchFamily="34" charset="-128"/>
              </a:rPr>
              <a:t>Scripts (Sequencial)</a:t>
            </a:r>
          </a:p>
        </p:txBody>
      </p:sp>
      <p:sp>
        <p:nvSpPr>
          <p:cNvPr id="24579" name="Rectangle 3">
            <a:extLst>
              <a:ext uri="{FF2B5EF4-FFF2-40B4-BE49-F238E27FC236}">
                <a16:creationId xmlns:a16="http://schemas.microsoft.com/office/drawing/2014/main" id="{18B735E0-20D4-412D-BB66-00EC2B0B2618}"/>
              </a:ext>
            </a:extLst>
          </p:cNvPr>
          <p:cNvSpPr>
            <a:spLocks noGrp="1" noChangeArrowheads="1"/>
          </p:cNvSpPr>
          <p:nvPr>
            <p:ph type="body" idx="4294967295"/>
          </p:nvPr>
        </p:nvSpPr>
        <p:spPr bwMode="auto">
          <a:xfrm>
            <a:off x="784089" y="1479889"/>
            <a:ext cx="8359911" cy="525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pt-BR" dirty="0" err="1">
                <a:latin typeface="Arial" panose="020B0604020202020204" pitchFamily="34" charset="0"/>
                <a:ea typeface="MS PGothic" panose="020B0600070205080204" pitchFamily="34" charset="-128"/>
                <a:cs typeface="Arial" panose="020B0604020202020204" pitchFamily="34" charset="0"/>
              </a:rPr>
              <a:t>Passo</a:t>
            </a:r>
            <a:r>
              <a:rPr lang="en-US" altLang="pt-BR" dirty="0">
                <a:latin typeface="Arial" panose="020B0604020202020204" pitchFamily="34" charset="0"/>
                <a:ea typeface="MS PGothic" panose="020B0600070205080204" pitchFamily="34" charset="-128"/>
                <a:cs typeface="Arial" panose="020B0604020202020204" pitchFamily="34" charset="0"/>
              </a:rPr>
              <a:t> 1 =&gt; </a:t>
            </a:r>
            <a:r>
              <a:rPr lang="en-US" altLang="pt-BR" dirty="0" err="1">
                <a:latin typeface="Arial" panose="020B0604020202020204" pitchFamily="34" charset="0"/>
                <a:ea typeface="MS PGothic" panose="020B0600070205080204" pitchFamily="34" charset="-128"/>
                <a:cs typeface="Arial" panose="020B0604020202020204" pitchFamily="34" charset="0"/>
              </a:rPr>
              <a:t>Cria_Carloca.sql</a:t>
            </a:r>
            <a:r>
              <a:rPr lang="en-US" altLang="pt-BR" dirty="0">
                <a:latin typeface="Arial" panose="020B0604020202020204" pitchFamily="34" charset="0"/>
                <a:ea typeface="MS PGothic" panose="020B0600070205080204" pitchFamily="34" charset="-128"/>
                <a:cs typeface="Arial" panose="020B0604020202020204" pitchFamily="34" charset="0"/>
              </a:rPr>
              <a:t> </a:t>
            </a:r>
          </a:p>
          <a:p>
            <a:pPr lvl="1"/>
            <a:r>
              <a:rPr lang="en-US" altLang="pt-BR" sz="1800" dirty="0" err="1">
                <a:ea typeface="MS PGothic" panose="020B0600070205080204" pitchFamily="34" charset="-128"/>
                <a:cs typeface="Arial" panose="020B0604020202020204" pitchFamily="34" charset="0"/>
              </a:rPr>
              <a:t>Tabelas</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colunas</a:t>
            </a:r>
            <a:r>
              <a:rPr lang="en-US" altLang="pt-BR" sz="1800" dirty="0">
                <a:ea typeface="MS PGothic" panose="020B0600070205080204" pitchFamily="34" charset="-128"/>
                <a:cs typeface="Arial" panose="020B0604020202020204" pitchFamily="34" charset="0"/>
              </a:rPr>
              <a:t> e </a:t>
            </a:r>
            <a:r>
              <a:rPr lang="en-US" altLang="pt-BR" sz="1800" dirty="0" err="1">
                <a:ea typeface="MS PGothic" panose="020B0600070205080204" pitchFamily="34" charset="-128"/>
                <a:cs typeface="Arial" panose="020B0604020202020204" pitchFamily="34" charset="0"/>
              </a:rPr>
              <a:t>índices</a:t>
            </a:r>
            <a:r>
              <a:rPr lang="en-US" altLang="pt-BR" sz="1800" dirty="0">
                <a:ea typeface="MS PGothic" panose="020B0600070205080204" pitchFamily="34" charset="-128"/>
                <a:cs typeface="Arial" panose="020B0604020202020204" pitchFamily="34" charset="0"/>
              </a:rPr>
              <a:t> da </a:t>
            </a:r>
            <a:r>
              <a:rPr lang="en-US" altLang="pt-BR" sz="1800" dirty="0" err="1">
                <a:ea typeface="MS PGothic" panose="020B0600070205080204" pitchFamily="34" charset="-128"/>
                <a:cs typeface="Arial" panose="020B0604020202020204" pitchFamily="34" charset="0"/>
              </a:rPr>
              <a:t>aplicação</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conforme</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modelo</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relacional</a:t>
            </a:r>
            <a:endParaRPr lang="en-US" altLang="pt-BR" sz="1800" dirty="0">
              <a:ea typeface="MS PGothic" panose="020B0600070205080204" pitchFamily="34" charset="-128"/>
              <a:cs typeface="Arial" panose="020B0604020202020204" pitchFamily="34" charset="0"/>
            </a:endParaRPr>
          </a:p>
          <a:p>
            <a:pPr lvl="1"/>
            <a:endParaRPr lang="en-US" altLang="pt-BR" sz="1800" dirty="0">
              <a:ea typeface="MS PGothic" panose="020B0600070205080204" pitchFamily="34" charset="-128"/>
              <a:cs typeface="Arial" panose="020B0604020202020204" pitchFamily="34" charset="0"/>
            </a:endParaRPr>
          </a:p>
          <a:p>
            <a:pPr algn="l"/>
            <a:r>
              <a:rPr lang="en-US" altLang="pt-BR" dirty="0" err="1">
                <a:latin typeface="Arial" panose="020B0604020202020204" pitchFamily="34" charset="0"/>
                <a:ea typeface="MS PGothic" panose="020B0600070205080204" pitchFamily="34" charset="-128"/>
                <a:cs typeface="Arial" panose="020B0604020202020204" pitchFamily="34" charset="0"/>
              </a:rPr>
              <a:t>Passo</a:t>
            </a:r>
            <a:r>
              <a:rPr lang="en-US" altLang="pt-BR" dirty="0">
                <a:latin typeface="Arial" panose="020B0604020202020204" pitchFamily="34" charset="0"/>
                <a:ea typeface="MS PGothic" panose="020B0600070205080204" pitchFamily="34" charset="-128"/>
                <a:cs typeface="Arial" panose="020B0604020202020204" pitchFamily="34" charset="0"/>
              </a:rPr>
              <a:t> 2 =&gt; </a:t>
            </a:r>
            <a:r>
              <a:rPr lang="en-US" altLang="pt-BR" dirty="0" err="1">
                <a:latin typeface="Arial" panose="020B0604020202020204" pitchFamily="34" charset="0"/>
                <a:ea typeface="MS PGothic" panose="020B0600070205080204" pitchFamily="34" charset="-128"/>
                <a:cs typeface="Arial" panose="020B0604020202020204" pitchFamily="34" charset="0"/>
              </a:rPr>
              <a:t>Carrega_Carloca.sql</a:t>
            </a:r>
            <a:endParaRPr lang="en-US" altLang="pt-BR" dirty="0">
              <a:latin typeface="Arial" panose="020B0604020202020204" pitchFamily="34" charset="0"/>
              <a:ea typeface="MS PGothic" panose="020B0600070205080204" pitchFamily="34" charset="-128"/>
              <a:cs typeface="Arial" panose="020B0604020202020204" pitchFamily="34" charset="0"/>
            </a:endParaRPr>
          </a:p>
          <a:p>
            <a:pPr lvl="1"/>
            <a:r>
              <a:rPr lang="en-US" altLang="pt-BR" sz="1800" dirty="0" err="1">
                <a:ea typeface="MS PGothic" panose="020B0600070205080204" pitchFamily="34" charset="-128"/>
                <a:cs typeface="Arial" panose="020B0604020202020204" pitchFamily="34" charset="0"/>
              </a:rPr>
              <a:t>Carrega</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linhas</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nas</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tabelas</a:t>
            </a:r>
            <a:r>
              <a:rPr lang="en-US" altLang="pt-BR" sz="1800" dirty="0">
                <a:ea typeface="MS PGothic" panose="020B0600070205080204" pitchFamily="34" charset="-128"/>
                <a:cs typeface="Arial" panose="020B0604020202020204" pitchFamily="34" charset="0"/>
              </a:rPr>
              <a:t>.</a:t>
            </a:r>
          </a:p>
          <a:p>
            <a:pPr lvl="1"/>
            <a:endParaRPr lang="en-US" altLang="pt-BR" sz="1800" dirty="0">
              <a:ea typeface="MS PGothic" panose="020B0600070205080204" pitchFamily="34" charset="-128"/>
              <a:cs typeface="Arial" panose="020B0604020202020204" pitchFamily="34" charset="0"/>
            </a:endParaRPr>
          </a:p>
          <a:p>
            <a:pPr algn="l"/>
            <a:r>
              <a:rPr lang="en-US" altLang="pt-BR" dirty="0" err="1">
                <a:latin typeface="Arial" panose="020B0604020202020204" pitchFamily="34" charset="0"/>
                <a:ea typeface="MS PGothic" panose="020B0600070205080204" pitchFamily="34" charset="-128"/>
                <a:cs typeface="Arial" panose="020B0604020202020204" pitchFamily="34" charset="0"/>
              </a:rPr>
              <a:t>Passo</a:t>
            </a:r>
            <a:r>
              <a:rPr lang="en-US" altLang="pt-BR" dirty="0">
                <a:latin typeface="Arial" panose="020B0604020202020204" pitchFamily="34" charset="0"/>
                <a:ea typeface="MS PGothic" panose="020B0600070205080204" pitchFamily="34" charset="-128"/>
                <a:cs typeface="Arial" panose="020B0604020202020204" pitchFamily="34" charset="0"/>
              </a:rPr>
              <a:t> 3 =&gt; </a:t>
            </a:r>
            <a:r>
              <a:rPr lang="en-US" altLang="pt-BR" dirty="0" err="1">
                <a:latin typeface="Arial" panose="020B0604020202020204" pitchFamily="34" charset="0"/>
                <a:ea typeface="MS PGothic" panose="020B0600070205080204" pitchFamily="34" charset="-128"/>
                <a:cs typeface="Arial" panose="020B0604020202020204" pitchFamily="34" charset="0"/>
              </a:rPr>
              <a:t>executar</a:t>
            </a:r>
            <a:r>
              <a:rPr lang="en-US" altLang="pt-BR" dirty="0">
                <a:latin typeface="Arial" panose="020B0604020202020204" pitchFamily="34" charset="0"/>
                <a:ea typeface="MS PGothic" panose="020B0600070205080204" pitchFamily="34" charset="-128"/>
                <a:cs typeface="Arial" panose="020B0604020202020204" pitchFamily="34" charset="0"/>
              </a:rPr>
              <a:t> </a:t>
            </a:r>
            <a:r>
              <a:rPr lang="en-US" altLang="pt-BR" dirty="0" err="1">
                <a:latin typeface="Arial" panose="020B0604020202020204" pitchFamily="34" charset="0"/>
                <a:ea typeface="MS PGothic" panose="020B0600070205080204" pitchFamily="34" charset="-128"/>
                <a:cs typeface="Arial" panose="020B0604020202020204" pitchFamily="34" charset="0"/>
              </a:rPr>
              <a:t>consultas</a:t>
            </a:r>
            <a:endParaRPr lang="en-US" altLang="pt-BR" dirty="0">
              <a:latin typeface="Arial" panose="020B0604020202020204" pitchFamily="34" charset="0"/>
              <a:ea typeface="MS PGothic" panose="020B0600070205080204" pitchFamily="34" charset="-128"/>
              <a:cs typeface="Arial" panose="020B0604020202020204" pitchFamily="34" charset="0"/>
            </a:endParaRPr>
          </a:p>
          <a:p>
            <a:pPr algn="l"/>
            <a:endParaRPr lang="en-US" altLang="pt-BR" dirty="0">
              <a:latin typeface="Arial" panose="020B0604020202020204" pitchFamily="34" charset="0"/>
              <a:ea typeface="MS PGothic" panose="020B0600070205080204" pitchFamily="34" charset="-128"/>
              <a:cs typeface="Arial" panose="020B0604020202020204" pitchFamily="34" charset="0"/>
            </a:endParaRPr>
          </a:p>
          <a:p>
            <a:pPr algn="l"/>
            <a:r>
              <a:rPr lang="en-US" altLang="pt-BR" dirty="0" err="1">
                <a:latin typeface="Arial" panose="020B0604020202020204" pitchFamily="34" charset="0"/>
                <a:ea typeface="MS PGothic" panose="020B0600070205080204" pitchFamily="34" charset="-128"/>
                <a:cs typeface="Arial" panose="020B0604020202020204" pitchFamily="34" charset="0"/>
              </a:rPr>
              <a:t>Passo</a:t>
            </a:r>
            <a:r>
              <a:rPr lang="en-US" altLang="pt-BR" dirty="0">
                <a:latin typeface="Arial" panose="020B0604020202020204" pitchFamily="34" charset="0"/>
                <a:ea typeface="MS PGothic" panose="020B0600070205080204" pitchFamily="34" charset="-128"/>
                <a:cs typeface="Arial" panose="020B0604020202020204" pitchFamily="34" charset="0"/>
              </a:rPr>
              <a:t> 4 =&gt; </a:t>
            </a:r>
            <a:r>
              <a:rPr lang="en-US" altLang="pt-BR" dirty="0" err="1">
                <a:latin typeface="Arial" panose="020B0604020202020204" pitchFamily="34" charset="0"/>
                <a:ea typeface="MS PGothic" panose="020B0600070205080204" pitchFamily="34" charset="-128"/>
                <a:cs typeface="Arial" panose="020B0604020202020204" pitchFamily="34" charset="0"/>
              </a:rPr>
              <a:t>Apaga_Carloca.sql</a:t>
            </a:r>
            <a:endParaRPr lang="en-US" altLang="pt-BR" dirty="0">
              <a:latin typeface="Arial" panose="020B0604020202020204" pitchFamily="34" charset="0"/>
              <a:ea typeface="MS PGothic" panose="020B0600070205080204" pitchFamily="34" charset="-128"/>
              <a:cs typeface="Arial" panose="020B0604020202020204" pitchFamily="34" charset="0"/>
            </a:endParaRPr>
          </a:p>
          <a:p>
            <a:pPr lvl="1"/>
            <a:r>
              <a:rPr lang="en-US" altLang="pt-BR" sz="1800" dirty="0" err="1">
                <a:ea typeface="MS PGothic" panose="020B0600070205080204" pitchFamily="34" charset="-128"/>
                <a:cs typeface="Arial" panose="020B0604020202020204" pitchFamily="34" charset="0"/>
              </a:rPr>
              <a:t>Elimina</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fisicamente</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todos</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os</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objetos</a:t>
            </a:r>
            <a:r>
              <a:rPr lang="en-US" altLang="pt-BR" sz="1800" dirty="0">
                <a:ea typeface="MS PGothic" panose="020B0600070205080204" pitchFamily="34" charset="-128"/>
                <a:cs typeface="Arial" panose="020B0604020202020204" pitchFamily="34" charset="0"/>
              </a:rPr>
              <a:t> da </a:t>
            </a:r>
            <a:r>
              <a:rPr lang="en-US" altLang="pt-BR" sz="1800" dirty="0" err="1">
                <a:ea typeface="MS PGothic" panose="020B0600070205080204" pitchFamily="34" charset="-128"/>
                <a:cs typeface="Arial" panose="020B0604020202020204" pitchFamily="34" charset="0"/>
              </a:rPr>
              <a:t>aplicação</a:t>
            </a:r>
            <a:r>
              <a:rPr lang="en-US" altLang="pt-BR" sz="1800" dirty="0">
                <a:ea typeface="MS PGothic" panose="020B0600070205080204" pitchFamily="34" charset="-128"/>
                <a:cs typeface="Arial" panose="020B0604020202020204" pitchFamily="34" charset="0"/>
              </a:rPr>
              <a:t>.</a:t>
            </a:r>
          </a:p>
          <a:p>
            <a:pPr lvl="1"/>
            <a:r>
              <a:rPr lang="en-US" altLang="pt-BR" sz="1800" dirty="0" err="1">
                <a:ea typeface="MS PGothic" panose="020B0600070205080204" pitchFamily="34" charset="-128"/>
                <a:cs typeface="Arial" panose="020B0604020202020204" pitchFamily="34" charset="0"/>
              </a:rPr>
              <a:t>Somente</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deve</a:t>
            </a:r>
            <a:r>
              <a:rPr lang="en-US" altLang="pt-BR" sz="1800" dirty="0">
                <a:ea typeface="MS PGothic" panose="020B0600070205080204" pitchFamily="34" charset="-128"/>
                <a:cs typeface="Arial" panose="020B0604020202020204" pitchFamily="34" charset="0"/>
              </a:rPr>
              <a:t> ser </a:t>
            </a:r>
            <a:r>
              <a:rPr lang="en-US" altLang="pt-BR" sz="1800" dirty="0" err="1">
                <a:ea typeface="MS PGothic" panose="020B0600070205080204" pitchFamily="34" charset="-128"/>
                <a:cs typeface="Arial" panose="020B0604020202020204" pitchFamily="34" charset="0"/>
              </a:rPr>
              <a:t>executado</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quando</a:t>
            </a:r>
            <a:r>
              <a:rPr lang="en-US" altLang="pt-BR" sz="1800" dirty="0">
                <a:ea typeface="MS PGothic" panose="020B0600070205080204" pitchFamily="34" charset="-128"/>
                <a:cs typeface="Arial" panose="020B0604020202020204" pitchFamily="34" charset="0"/>
              </a:rPr>
              <a:t> for </a:t>
            </a:r>
            <a:r>
              <a:rPr lang="en-US" altLang="pt-BR" sz="1800" dirty="0" err="1">
                <a:ea typeface="MS PGothic" panose="020B0600070205080204" pitchFamily="34" charset="-128"/>
                <a:cs typeface="Arial" panose="020B0604020202020204" pitchFamily="34" charset="0"/>
              </a:rPr>
              <a:t>necessário</a:t>
            </a:r>
            <a:r>
              <a:rPr lang="en-US" altLang="pt-BR" sz="1800" dirty="0">
                <a:ea typeface="MS PGothic" panose="020B0600070205080204" pitchFamily="34" charset="-128"/>
                <a:cs typeface="Arial" panose="020B0604020202020204" pitchFamily="34" charset="0"/>
              </a:rPr>
              <a:t> </a:t>
            </a:r>
            <a:r>
              <a:rPr lang="en-US" altLang="pt-BR" sz="1800" dirty="0" err="1">
                <a:ea typeface="MS PGothic" panose="020B0600070205080204" pitchFamily="34" charset="-128"/>
                <a:cs typeface="Arial" panose="020B0604020202020204" pitchFamily="34" charset="0"/>
              </a:rPr>
              <a:t>recriar</a:t>
            </a:r>
            <a:r>
              <a:rPr lang="en-US" altLang="pt-BR" sz="1800" dirty="0">
                <a:ea typeface="MS PGothic" panose="020B0600070205080204" pitchFamily="34" charset="-128"/>
                <a:cs typeface="Arial" panose="020B0604020202020204" pitchFamily="34" charset="0"/>
              </a:rPr>
              <a:t> o </a:t>
            </a:r>
            <a:r>
              <a:rPr lang="en-US" altLang="pt-BR" sz="1800" dirty="0" err="1">
                <a:ea typeface="MS PGothic" panose="020B0600070205080204" pitchFamily="34" charset="-128"/>
                <a:cs typeface="Arial" panose="020B0604020202020204" pitchFamily="34" charset="0"/>
              </a:rPr>
              <a:t>projeto</a:t>
            </a:r>
            <a:endParaRPr lang="en-US" altLang="pt-BR" sz="1800" dirty="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619642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a:extLst>
              <a:ext uri="{FF2B5EF4-FFF2-40B4-BE49-F238E27FC236}">
                <a16:creationId xmlns:a16="http://schemas.microsoft.com/office/drawing/2014/main" id="{B123A202-732E-4E56-837C-BAC8A5E37027}"/>
              </a:ext>
            </a:extLst>
          </p:cNvPr>
          <p:cNvSpPr>
            <a:spLocks noChangeArrowheads="1"/>
          </p:cNvSpPr>
          <p:nvPr/>
        </p:nvSpPr>
        <p:spPr bwMode="auto">
          <a:xfrm>
            <a:off x="3856956" y="2857599"/>
            <a:ext cx="4320425" cy="120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9" tIns="46030" rIns="92059" bIns="46030">
            <a:spAutoFit/>
          </a:bodyPr>
          <a:lstStyle>
            <a:lvl1pPr>
              <a:defRPr b="1" i="1">
                <a:solidFill>
                  <a:schemeClr val="bg2"/>
                </a:solidFill>
                <a:latin typeface="Square721 BT"/>
              </a:defRPr>
            </a:lvl1pPr>
            <a:lvl2pPr marL="742950" indent="-285750">
              <a:defRPr b="1" i="1">
                <a:solidFill>
                  <a:schemeClr val="bg2"/>
                </a:solidFill>
                <a:latin typeface="Square721 BT"/>
              </a:defRPr>
            </a:lvl2pPr>
            <a:lvl3pPr marL="1143000" indent="-228600">
              <a:defRPr b="1" i="1">
                <a:solidFill>
                  <a:schemeClr val="bg2"/>
                </a:solidFill>
                <a:latin typeface="Square721 BT"/>
              </a:defRPr>
            </a:lvl3pPr>
            <a:lvl4pPr marL="1600200" indent="-228600">
              <a:defRPr b="1" i="1">
                <a:solidFill>
                  <a:schemeClr val="bg2"/>
                </a:solidFill>
                <a:latin typeface="Square721 BT"/>
              </a:defRPr>
            </a:lvl4pPr>
            <a:lvl5pPr marL="2057400" indent="-228600">
              <a:defRPr b="1" i="1">
                <a:solidFill>
                  <a:schemeClr val="bg2"/>
                </a:solidFill>
                <a:latin typeface="Square721 BT"/>
              </a:defRPr>
            </a:lvl5pPr>
            <a:lvl6pPr marL="2514600" indent="-228600" eaLnBrk="0" fontAlgn="base" hangingPunct="0">
              <a:spcBef>
                <a:spcPct val="0"/>
              </a:spcBef>
              <a:spcAft>
                <a:spcPct val="0"/>
              </a:spcAft>
              <a:defRPr b="1" i="1">
                <a:solidFill>
                  <a:schemeClr val="bg2"/>
                </a:solidFill>
                <a:latin typeface="Square721 BT"/>
              </a:defRPr>
            </a:lvl6pPr>
            <a:lvl7pPr marL="2971800" indent="-228600" eaLnBrk="0" fontAlgn="base" hangingPunct="0">
              <a:spcBef>
                <a:spcPct val="0"/>
              </a:spcBef>
              <a:spcAft>
                <a:spcPct val="0"/>
              </a:spcAft>
              <a:defRPr b="1" i="1">
                <a:solidFill>
                  <a:schemeClr val="bg2"/>
                </a:solidFill>
                <a:latin typeface="Square721 BT"/>
              </a:defRPr>
            </a:lvl7pPr>
            <a:lvl8pPr marL="3429000" indent="-228600" eaLnBrk="0" fontAlgn="base" hangingPunct="0">
              <a:spcBef>
                <a:spcPct val="0"/>
              </a:spcBef>
              <a:spcAft>
                <a:spcPct val="0"/>
              </a:spcAft>
              <a:defRPr b="1" i="1">
                <a:solidFill>
                  <a:schemeClr val="bg2"/>
                </a:solidFill>
                <a:latin typeface="Square721 BT"/>
              </a:defRPr>
            </a:lvl8pPr>
            <a:lvl9pPr marL="3886200" indent="-228600" eaLnBrk="0" fontAlgn="base" hangingPunct="0">
              <a:spcBef>
                <a:spcPct val="0"/>
              </a:spcBef>
              <a:spcAft>
                <a:spcPct val="0"/>
              </a:spcAft>
              <a:defRPr b="1" i="1">
                <a:solidFill>
                  <a:schemeClr val="bg2"/>
                </a:solidFill>
                <a:latin typeface="Square721 BT"/>
              </a:defRPr>
            </a:lvl9pPr>
          </a:lstStyle>
          <a:p>
            <a:pPr defTabSz="914217" eaLnBrk="0" fontAlgn="base" hangingPunct="0">
              <a:spcBef>
                <a:spcPct val="0"/>
              </a:spcBef>
              <a:spcAft>
                <a:spcPct val="0"/>
              </a:spcAft>
            </a:pPr>
            <a:r>
              <a:rPr kumimoji="1" lang="en-US" altLang="pt-BR" sz="1200" b="0" i="0" dirty="0">
                <a:solidFill>
                  <a:srgbClr val="EEECE1"/>
                </a:solidFill>
                <a:latin typeface="Calibri" panose="020F0502020204030204" pitchFamily="34" charset="0"/>
              </a:rPr>
              <a:t>Copyright © 2018  Prof. Jorge Surian, Regina Cantele e Marcelo Manzano</a:t>
            </a:r>
            <a:endParaRPr kumimoji="1" lang="en-US" altLang="pt-BR" sz="1200" b="0" i="0" dirty="0">
              <a:solidFill>
                <a:srgbClr val="FF0066"/>
              </a:solidFill>
              <a:latin typeface="Calibri" panose="020F0502020204030204" pitchFamily="34" charset="0"/>
            </a:endParaRPr>
          </a:p>
          <a:p>
            <a:pPr defTabSz="914217" eaLnBrk="0" fontAlgn="base" hangingPunct="0">
              <a:spcBef>
                <a:spcPct val="0"/>
              </a:spcBef>
              <a:spcAft>
                <a:spcPct val="0"/>
              </a:spcAft>
            </a:pPr>
            <a:endParaRPr kumimoji="1" lang="en-US" altLang="pt-BR" sz="1200" b="0" i="0" dirty="0">
              <a:solidFill>
                <a:srgbClr val="FF0000"/>
              </a:solidFill>
              <a:latin typeface="Calibri" panose="020F0502020204030204" pitchFamily="34" charset="0"/>
            </a:endParaRPr>
          </a:p>
          <a:p>
            <a:pPr defTabSz="914217" eaLnBrk="0" fontAlgn="base" hangingPunct="0">
              <a:spcBef>
                <a:spcPct val="0"/>
              </a:spcBef>
              <a:spcAft>
                <a:spcPct val="0"/>
              </a:spcAft>
            </a:pPr>
            <a:r>
              <a:rPr kumimoji="1" lang="en-US" altLang="pt-BR" sz="1200" b="0" i="0" dirty="0" err="1">
                <a:solidFill>
                  <a:srgbClr val="EEECE1"/>
                </a:solidFill>
                <a:latin typeface="Calibri" panose="020F0502020204030204" pitchFamily="34" charset="0"/>
              </a:rPr>
              <a:t>Todos</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direitos</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reservados</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Reprodução</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ou</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divulgação</a:t>
            </a:r>
            <a:r>
              <a:rPr kumimoji="1" lang="en-US" altLang="pt-BR" sz="1200" b="0" i="0" dirty="0">
                <a:solidFill>
                  <a:srgbClr val="EEECE1"/>
                </a:solidFill>
                <a:latin typeface="Calibri" panose="020F0502020204030204" pitchFamily="34" charset="0"/>
              </a:rPr>
              <a:t> total </a:t>
            </a:r>
            <a:r>
              <a:rPr kumimoji="1" lang="en-US" altLang="pt-BR" sz="1200" b="0" i="0" dirty="0" err="1">
                <a:solidFill>
                  <a:srgbClr val="EEECE1"/>
                </a:solidFill>
                <a:latin typeface="Calibri" panose="020F0502020204030204" pitchFamily="34" charset="0"/>
              </a:rPr>
              <a:t>ou</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parcial</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deste</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documento</a:t>
            </a:r>
            <a:r>
              <a:rPr kumimoji="1" lang="en-US" altLang="pt-BR" sz="1200" b="0" i="0" dirty="0">
                <a:solidFill>
                  <a:srgbClr val="EEECE1"/>
                </a:solidFill>
                <a:latin typeface="Calibri" panose="020F0502020204030204" pitchFamily="34" charset="0"/>
              </a:rPr>
              <a:t> é </a:t>
            </a:r>
            <a:r>
              <a:rPr kumimoji="1" lang="en-US" altLang="pt-BR" sz="1200" b="0" i="0" dirty="0" err="1">
                <a:solidFill>
                  <a:srgbClr val="EEECE1"/>
                </a:solidFill>
                <a:latin typeface="Calibri" panose="020F0502020204030204" pitchFamily="34" charset="0"/>
              </a:rPr>
              <a:t>expressamente</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proíbido</a:t>
            </a:r>
            <a:r>
              <a:rPr kumimoji="1" lang="en-US" altLang="pt-BR" sz="1200" b="0" i="0" dirty="0">
                <a:solidFill>
                  <a:srgbClr val="EEECE1"/>
                </a:solidFill>
                <a:latin typeface="Calibri" panose="020F0502020204030204" pitchFamily="34" charset="0"/>
              </a:rPr>
              <a:t> </a:t>
            </a:r>
            <a:r>
              <a:rPr kumimoji="1" lang="en-US" altLang="pt-BR" sz="1200" b="0" i="0" dirty="0" err="1">
                <a:solidFill>
                  <a:srgbClr val="EEECE1"/>
                </a:solidFill>
                <a:latin typeface="Calibri" panose="020F0502020204030204" pitchFamily="34" charset="0"/>
              </a:rPr>
              <a:t>sem</a:t>
            </a:r>
            <a:r>
              <a:rPr kumimoji="1" lang="en-US" altLang="pt-BR" sz="1200" b="0" i="0" dirty="0">
                <a:solidFill>
                  <a:srgbClr val="EEECE1"/>
                </a:solidFill>
                <a:latin typeface="Calibri" panose="020F0502020204030204" pitchFamily="34" charset="0"/>
              </a:rPr>
              <a:t> o </a:t>
            </a:r>
            <a:r>
              <a:rPr kumimoji="1" lang="pt-BR" altLang="pt-BR" sz="1200" b="0" i="0" dirty="0">
                <a:solidFill>
                  <a:srgbClr val="EEECE1"/>
                </a:solidFill>
                <a:latin typeface="Calibri" panose="020F0502020204030204" pitchFamily="34" charset="0"/>
                <a:cs typeface="Arial" panose="020B0604020202020204" pitchFamily="34" charset="0"/>
              </a:rPr>
              <a:t>consentimento formal, por escrito,</a:t>
            </a:r>
            <a:r>
              <a:rPr kumimoji="1" lang="en-US" altLang="pt-BR" sz="1200" b="0" i="0" dirty="0">
                <a:solidFill>
                  <a:srgbClr val="EEECE1"/>
                </a:solidFill>
                <a:latin typeface="Calibri" panose="020F0502020204030204" pitchFamily="34" charset="0"/>
              </a:rPr>
              <a:t> do Professor (</a:t>
            </a:r>
            <a:r>
              <a:rPr kumimoji="1" lang="en-US" altLang="pt-BR" sz="1200" b="0" i="0" dirty="0" err="1">
                <a:solidFill>
                  <a:srgbClr val="EEECE1"/>
                </a:solidFill>
                <a:latin typeface="Calibri" panose="020F0502020204030204" pitchFamily="34" charset="0"/>
              </a:rPr>
              <a:t>autor</a:t>
            </a:r>
            <a:r>
              <a:rPr kumimoji="1" lang="en-US" altLang="pt-BR" sz="1200" b="0" i="0" dirty="0">
                <a:solidFill>
                  <a:srgbClr val="EEECE1"/>
                </a:solidFill>
                <a:latin typeface="Calibri" panose="020F0502020204030204" pitchFamily="34" charset="0"/>
              </a:rPr>
              <a:t>).</a:t>
            </a:r>
          </a:p>
        </p:txBody>
      </p:sp>
    </p:spTree>
    <p:extLst>
      <p:ext uri="{BB962C8B-B14F-4D97-AF65-F5344CB8AC3E}">
        <p14:creationId xmlns:p14="http://schemas.microsoft.com/office/powerpoint/2010/main" val="191696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ChangeArrowheads="1"/>
          </p:cNvSpPr>
          <p:nvPr>
            <p:ph type="body" idx="1"/>
          </p:nvPr>
        </p:nvSpPr>
        <p:spPr bwMode="auto">
          <a:xfrm>
            <a:off x="15646" y="908720"/>
            <a:ext cx="6860609" cy="51125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pt-BR" altLang="pt-BR" sz="2000" b="0" i="0" dirty="0">
                <a:latin typeface="Calibri" panose="020F0502020204030204" pitchFamily="34" charset="0"/>
              </a:rPr>
              <a:t>1970: Edgar Frank </a:t>
            </a:r>
            <a:r>
              <a:rPr lang="pt-BR" altLang="pt-BR" sz="2000" b="0" i="0" dirty="0" err="1">
                <a:latin typeface="Calibri" panose="020F0502020204030204" pitchFamily="34" charset="0"/>
              </a:rPr>
              <a:t>Codd</a:t>
            </a:r>
            <a:r>
              <a:rPr lang="pt-BR" altLang="pt-BR" sz="2000" b="0" i="0" dirty="0">
                <a:latin typeface="Calibri" panose="020F0502020204030204" pitchFamily="34" charset="0"/>
              </a:rPr>
              <a:t>, trabalhando na IBM, descreve o Modelo Relacional, base dos Bancos de Dados Relacionais.</a:t>
            </a:r>
          </a:p>
          <a:p>
            <a:pPr>
              <a:lnSpc>
                <a:spcPct val="80000"/>
              </a:lnSpc>
            </a:pPr>
            <a:r>
              <a:rPr lang="pt-BR" altLang="pt-BR" sz="2000" b="0" i="0" dirty="0">
                <a:latin typeface="Calibri" panose="020F0502020204030204" pitchFamily="34" charset="0"/>
              </a:rPr>
              <a:t>1971: Especificação do 1º Modelo de Banco de Dados, pelo DBTG- Data Base </a:t>
            </a:r>
            <a:r>
              <a:rPr lang="pt-BR" altLang="pt-BR" sz="2000" b="0" i="0" dirty="0" err="1">
                <a:latin typeface="Calibri" panose="020F0502020204030204" pitchFamily="34" charset="0"/>
              </a:rPr>
              <a:t>Task</a:t>
            </a:r>
            <a:r>
              <a:rPr lang="pt-BR" altLang="pt-BR" sz="2000" b="0" i="0" dirty="0">
                <a:latin typeface="Calibri" panose="020F0502020204030204" pitchFamily="34" charset="0"/>
              </a:rPr>
              <a:t> </a:t>
            </a:r>
            <a:r>
              <a:rPr lang="pt-BR" altLang="pt-BR" sz="2000" b="0" i="0" dirty="0" err="1">
                <a:latin typeface="Calibri" panose="020F0502020204030204" pitchFamily="34" charset="0"/>
              </a:rPr>
              <a:t>Group</a:t>
            </a:r>
            <a:r>
              <a:rPr lang="pt-BR" altLang="pt-BR" sz="2000" b="0" i="0" dirty="0">
                <a:latin typeface="Calibri" panose="020F0502020204030204" pitchFamily="34" charset="0"/>
              </a:rPr>
              <a:t>, origem do Modelo de Banco de Dados em Rede. Introdução dos campos ponteiros de registro. Origem também do Modelo Hierárquico, em que os registros são organizados em coleções de árvores em vez de gráficos arbitrários.</a:t>
            </a:r>
          </a:p>
          <a:p>
            <a:pPr>
              <a:lnSpc>
                <a:spcPct val="80000"/>
              </a:lnSpc>
            </a:pPr>
            <a:r>
              <a:rPr lang="pt-BR" altLang="pt-BR" sz="2000" b="0" i="0" dirty="0">
                <a:latin typeface="Calibri" panose="020F0502020204030204" pitchFamily="34" charset="0"/>
              </a:rPr>
              <a:t>1977: Comercializado o primeiro Sistema R, usando linguagem </a:t>
            </a:r>
            <a:r>
              <a:rPr lang="pt-BR" altLang="pt-BR" sz="2000" b="0" i="0" dirty="0" err="1">
                <a:latin typeface="Calibri" panose="020F0502020204030204" pitchFamily="34" charset="0"/>
              </a:rPr>
              <a:t>Sequel</a:t>
            </a:r>
            <a:r>
              <a:rPr lang="pt-BR" altLang="pt-BR" sz="2000" b="0" i="0" dirty="0">
                <a:latin typeface="Calibri" panose="020F0502020204030204" pitchFamily="34" charset="0"/>
              </a:rPr>
              <a:t>, origem do moderno SQL.</a:t>
            </a:r>
          </a:p>
          <a:p>
            <a:pPr>
              <a:lnSpc>
                <a:spcPct val="80000"/>
              </a:lnSpc>
            </a:pPr>
            <a:r>
              <a:rPr lang="pt-BR" altLang="pt-BR" sz="2000" b="0" i="0" dirty="0">
                <a:latin typeface="Calibri" panose="020F0502020204030204" pitchFamily="34" charset="0"/>
              </a:rPr>
              <a:t>1980 em diante: Inicia-se a supremacia do Modelo Relacional sobre os demais modelos.</a:t>
            </a:r>
          </a:p>
          <a:p>
            <a:pPr>
              <a:lnSpc>
                <a:spcPct val="80000"/>
              </a:lnSpc>
            </a:pPr>
            <a:r>
              <a:rPr lang="pt-BR" altLang="pt-BR" sz="2000" b="0" i="0" dirty="0">
                <a:latin typeface="Calibri" panose="020F0502020204030204" pitchFamily="34" charset="0"/>
              </a:rPr>
              <a:t>1985: Surgem vários artigos sobre Banco de Dados Orientados a Objetos, mais notável foi o projeto ORION.</a:t>
            </a:r>
          </a:p>
          <a:p>
            <a:pPr>
              <a:lnSpc>
                <a:spcPct val="80000"/>
              </a:lnSpc>
            </a:pPr>
            <a:endParaRPr lang="pt-BR" altLang="pt-BR" sz="2000" b="0" i="0" dirty="0">
              <a:latin typeface="Calibri" panose="020F0502020204030204" pitchFamily="34" charset="0"/>
            </a:endParaRPr>
          </a:p>
        </p:txBody>
      </p:sp>
      <p:pic>
        <p:nvPicPr>
          <p:cNvPr id="108551" name="Picture 7" descr="edgar-c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556792"/>
            <a:ext cx="1848264" cy="247675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0" y="0"/>
            <a:ext cx="47160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a:ea typeface="+mn-ea"/>
                <a:cs typeface="+mn-cs"/>
              </a:rPr>
              <a:t>Breve Histórico</a:t>
            </a:r>
          </a:p>
        </p:txBody>
      </p:sp>
      <p:sp>
        <p:nvSpPr>
          <p:cNvPr id="6" name="CaixaDeTexto 5"/>
          <p:cNvSpPr txBox="1"/>
          <p:nvPr/>
        </p:nvSpPr>
        <p:spPr>
          <a:xfrm>
            <a:off x="7380312" y="4365104"/>
            <a:ext cx="201622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rPr>
              <a:t>Ted </a:t>
            </a:r>
            <a:r>
              <a:rPr kumimoji="0" lang="pt-BR" sz="1800" b="0" i="0" u="none" strike="noStrike" kern="1200" cap="none" spc="0" normalizeH="0" baseline="0" noProof="0" dirty="0" err="1">
                <a:ln>
                  <a:noFill/>
                </a:ln>
                <a:solidFill>
                  <a:srgbClr val="000000"/>
                </a:solidFill>
                <a:effectLst/>
                <a:uLnTx/>
                <a:uFillTx/>
                <a:latin typeface="Square721 BT" pitchFamily="34" charset="0"/>
                <a:ea typeface="+mn-ea"/>
                <a:cs typeface="+mn-cs"/>
              </a:rPr>
              <a:t>Codd</a:t>
            </a:r>
            <a:endParaRPr kumimoji="0" lang="pt-BR" sz="1800" b="0"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20396974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Personalizar design">
  <a:themeElements>
    <a:clrScheme name="Personalizada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13803</TotalTime>
  <Words>2996</Words>
  <Application>Microsoft Office PowerPoint</Application>
  <PresentationFormat>Apresentação na tela (4:3)</PresentationFormat>
  <Paragraphs>600</Paragraphs>
  <Slides>89</Slides>
  <Notes>33</Notes>
  <HiddenSlides>2</HiddenSlides>
  <MMClips>0</MMClips>
  <ScaleCrop>false</ScaleCrop>
  <HeadingPairs>
    <vt:vector size="6" baseType="variant">
      <vt:variant>
        <vt:lpstr>Fontes usadas</vt:lpstr>
      </vt:variant>
      <vt:variant>
        <vt:i4>11</vt:i4>
      </vt:variant>
      <vt:variant>
        <vt:lpstr>Tema</vt:lpstr>
      </vt:variant>
      <vt:variant>
        <vt:i4>7</vt:i4>
      </vt:variant>
      <vt:variant>
        <vt:lpstr>Títulos de slides</vt:lpstr>
      </vt:variant>
      <vt:variant>
        <vt:i4>89</vt:i4>
      </vt:variant>
    </vt:vector>
  </HeadingPairs>
  <TitlesOfParts>
    <vt:vector size="107" baseType="lpstr">
      <vt:lpstr>MS PGothic</vt:lpstr>
      <vt:lpstr>Arial</vt:lpstr>
      <vt:lpstr>avenir-light</vt:lpstr>
      <vt:lpstr>Calibri</vt:lpstr>
      <vt:lpstr>Calibri Light</vt:lpstr>
      <vt:lpstr>Comic Sans MS</vt:lpstr>
      <vt:lpstr>Square721 BT</vt:lpstr>
      <vt:lpstr>Symbol</vt:lpstr>
      <vt:lpstr>Times New Roman</vt:lpstr>
      <vt:lpstr>Verdana</vt:lpstr>
      <vt:lpstr>Wingdings</vt:lpstr>
      <vt:lpstr>Office Theme</vt:lpstr>
      <vt:lpstr>Tema do Office</vt:lpstr>
      <vt:lpstr>2_Personalizar design</vt:lpstr>
      <vt:lpstr>7_Personalizar design</vt:lpstr>
      <vt:lpstr>3_Personalizar design</vt:lpstr>
      <vt:lpstr>1_Tema do Office</vt:lpstr>
      <vt:lpstr>Default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As Quatro Abordagens Clássicas para Banco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Arquitetura da Informação</vt:lpstr>
      <vt:lpstr>Arquitetura da Informação</vt:lpstr>
      <vt:lpstr>Arquitetura da Informação</vt:lpstr>
      <vt:lpstr>Arquitetura da Informação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Processamento de consultas  Linguagens de acesso</vt:lpstr>
      <vt:lpstr>Processamento de consultas  Linguagens de acesso</vt:lpstr>
      <vt:lpstr>Processamento de consultas  Linguagens de acesso - NoSQL</vt:lpstr>
      <vt:lpstr>Apresentação do PowerPoint</vt:lpstr>
      <vt:lpstr>Apresentação do PowerPoint</vt:lpstr>
      <vt:lpstr>Apresentação do PowerPoint</vt:lpstr>
      <vt:lpstr>Apresentação do PowerPoint</vt:lpstr>
      <vt:lpstr>Arquitetura de Banco de Dados</vt:lpstr>
      <vt:lpstr>Apresentação do PowerPoint</vt:lpstr>
      <vt:lpstr>Apresentação do PowerPoint</vt:lpstr>
      <vt:lpstr>Apresentação do PowerPoint</vt:lpstr>
      <vt:lpstr>Apresentação do PowerPoint</vt:lpstr>
      <vt:lpstr>Apresentação do PowerPoint</vt:lpstr>
      <vt:lpstr>O que é válido?</vt:lpstr>
      <vt:lpstr>Conceito preliminar de Base de Dados</vt:lpstr>
      <vt:lpstr>Conceito preliminar de Base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Projeto Carloca – Professores Salvio e Marcio</vt:lpstr>
      <vt:lpstr>Tabelas CARLOCA (Prefixo LOC)</vt:lpstr>
      <vt:lpstr>Apresentação do PowerPoint</vt:lpstr>
      <vt:lpstr>Apresentação do PowerPoint</vt:lpstr>
      <vt:lpstr>Apresentação do PowerPoint</vt:lpstr>
      <vt:lpstr>Conexão Base de Dados</vt:lpstr>
      <vt:lpstr>Conexão Base de Dados</vt:lpstr>
      <vt:lpstr>Scripts (Sequencial)</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Jorge Luiz Surian</cp:lastModifiedBy>
  <cp:revision>307</cp:revision>
  <dcterms:created xsi:type="dcterms:W3CDTF">2017-05-25T14:20:03Z</dcterms:created>
  <dcterms:modified xsi:type="dcterms:W3CDTF">2018-11-25T12:38:04Z</dcterms:modified>
</cp:coreProperties>
</file>